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308" r:id="rId6"/>
    <p:sldId id="264" r:id="rId7"/>
    <p:sldId id="303" r:id="rId8"/>
    <p:sldId id="313" r:id="rId9"/>
    <p:sldId id="314" r:id="rId10"/>
    <p:sldId id="307" r:id="rId11"/>
    <p:sldId id="298" r:id="rId12"/>
    <p:sldId id="316" r:id="rId13"/>
    <p:sldId id="263" r:id="rId14"/>
    <p:sldId id="296" r:id="rId1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76" autoAdjust="0"/>
  </p:normalViewPr>
  <p:slideViewPr>
    <p:cSldViewPr>
      <p:cViewPr varScale="1">
        <p:scale>
          <a:sx n="87" d="100"/>
          <a:sy n="87" d="100"/>
        </p:scale>
        <p:origin x="15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252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32A64-F6D4-4115-946E-B9E5C8923C8F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965D9-2310-471B-B006-36F4494ABD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86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385E8-B9BB-406A-84F6-B7C21254ED26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79913"/>
            <a:ext cx="5546725" cy="41481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AE9D7-728D-40F9-B5F0-F2A03E6061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846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AE9D7-728D-40F9-B5F0-F2A03E6061F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383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168CD516-D8F7-4980-B615-C80EDA1536FE}" type="datetimeFigureOut">
              <a:rPr lang="en-US"/>
              <a:pPr>
                <a:defRPr/>
              </a:pPr>
              <a:t>5/12/2015</a:t>
            </a:fld>
            <a:endParaRPr lang="en-US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0D222B5-69C9-4E7C-959F-6C62649CC2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D591C-2A77-4EB9-A616-85D65906BFB4}" type="datetimeFigureOut">
              <a:rPr lang="en-US"/>
              <a:pPr>
                <a:defRPr/>
              </a:pPr>
              <a:t>5/12/2015</a:t>
            </a:fld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89888-8A63-474E-AC42-82D5B1715F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503CA-8171-4E4B-A70B-AD0259788554}" type="datetimeFigureOut">
              <a:rPr lang="en-US"/>
              <a:pPr>
                <a:defRPr/>
              </a:pPr>
              <a:t>5/12/2015</a:t>
            </a:fld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CE5A0-8090-412A-978E-5B4E59AE16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101CA5-85DB-4291-B3AF-0F8E0E2D1398}" type="datetimeFigureOut">
              <a:rPr lang="en-US"/>
              <a:pPr>
                <a:defRPr/>
              </a:pPr>
              <a:t>5/12/2015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959249-BC98-483F-B157-A338759D2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6D8A7F79-B48C-4902-83FD-7A035EDEB035}" type="datetimeFigureOut">
              <a:rPr lang="en-US"/>
              <a:pPr>
                <a:defRPr/>
              </a:pPr>
              <a:t>5/12/2015</a:t>
            </a:fld>
            <a:endParaRPr lang="en-US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5398AA8-8FEC-47B2-A610-4D3C1187E7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D3AF13-2BA7-460E-AEF4-CF0363545DCD}" type="datetimeFigureOut">
              <a:rPr lang="en-US"/>
              <a:pPr>
                <a:defRPr/>
              </a:pPr>
              <a:t>5/12/2015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A4BDAB-280F-4C90-8D08-B44EC556A2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F32CD7-F854-41FF-B27F-730C600D4A3B}" type="datetimeFigureOut">
              <a:rPr lang="en-US"/>
              <a:pPr>
                <a:defRPr/>
              </a:pPr>
              <a:t>5/12/2015</a:t>
            </a:fld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A783D7-E061-4E44-971A-BFDEBF39F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FCB90C-EC40-4827-B988-B8972CCB093C}" type="datetimeFigureOut">
              <a:rPr lang="en-US"/>
              <a:pPr>
                <a:defRPr/>
              </a:pPr>
              <a:t>5/12/2015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4613B7-248F-4476-B5F3-30DA4F57DB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5FE9E-D42F-49E7-B924-84CE39BF592C}" type="datetimeFigureOut">
              <a:rPr lang="en-US"/>
              <a:pPr>
                <a:defRPr/>
              </a:pPr>
              <a:t>5/12/2015</a:t>
            </a:fld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CD344-4DD5-4444-A81F-AE1FC5C767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A910176-D98C-4D93-8978-11B415FD8AFF}" type="datetimeFigureOut">
              <a:rPr lang="en-US"/>
              <a:pPr>
                <a:defRPr/>
              </a:pPr>
              <a:t>5/12/2015</a:t>
            </a:fld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00A567D-E59C-4232-A6D3-F8B086935F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90D70D17-91B9-42C7-9F62-F85F0BE81E2F}" type="datetimeFigureOut">
              <a:rPr lang="en-US"/>
              <a:pPr>
                <a:defRPr/>
              </a:pPr>
              <a:t>5/12/2015</a:t>
            </a:fld>
            <a:endParaRPr lang="en-US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E80FA7A-E7FB-4499-9DDF-EF68591DEE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76ABD36-C156-48C7-896E-459D2C178822}" type="datetimeFigureOut">
              <a:rPr lang="en-US"/>
              <a:pPr>
                <a:defRPr/>
              </a:pPr>
              <a:t>5/12/2015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92920102-5E9B-488D-9C81-B3EE450EE8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04" r:id="rId7"/>
    <p:sldLayoutId id="2147483713" r:id="rId8"/>
    <p:sldLayoutId id="2147483714" r:id="rId9"/>
    <p:sldLayoutId id="2147483705" r:id="rId10"/>
    <p:sldLayoutId id="2147483706" r:id="rId11"/>
  </p:sldLayoutIdLst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FFF49C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B58B80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B58B80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B58B80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City of Van Alstyne</a:t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2014 Annual Financial Report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781800" cy="3276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Presented by: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Susan K. LaFollett CPA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Managing Partner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LaFollett and Abbott PLLC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Certified Public Accountants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May 12, 2015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018614"/>
            <a:ext cx="2743199" cy="15345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32" y="304801"/>
            <a:ext cx="2743199" cy="152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Overview of Audit Results</a:t>
            </a:r>
            <a:endParaRPr lang="en-US" sz="4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92100" lvl="2" indent="-2921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Independent Auditors </a:t>
            </a:r>
            <a:r>
              <a:rPr lang="en-US" sz="3200" dirty="0">
                <a:solidFill>
                  <a:schemeClr val="bg1"/>
                </a:solidFill>
              </a:rPr>
              <a:t>R</a:t>
            </a:r>
            <a:r>
              <a:rPr lang="en-US" sz="3200" dirty="0" smtClean="0">
                <a:solidFill>
                  <a:schemeClr val="bg1"/>
                </a:solidFill>
              </a:rPr>
              <a:t>eport (pgs. 1-2) </a:t>
            </a:r>
          </a:p>
          <a:p>
            <a:pPr marL="868680" lvl="1" indent="-457200"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Unmodified Audit Opinion (“Clean Opinion”)</a:t>
            </a:r>
          </a:p>
          <a:p>
            <a:pPr marL="292100" lvl="2" indent="-2921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Independent </a:t>
            </a:r>
            <a:r>
              <a:rPr lang="en-US" sz="3200" dirty="0">
                <a:solidFill>
                  <a:schemeClr val="bg1"/>
                </a:solidFill>
              </a:rPr>
              <a:t>Auditor’s Report on Internal Control Over Financial Reporting and on Compliance and Other Matters Based on an Audit of Financial Statements Performed in Accordance with </a:t>
            </a:r>
            <a:r>
              <a:rPr lang="en-US" sz="3200" i="1" dirty="0">
                <a:solidFill>
                  <a:schemeClr val="bg1"/>
                </a:solidFill>
              </a:rPr>
              <a:t>Government Auditing Standards</a:t>
            </a:r>
            <a:r>
              <a:rPr lang="en-US" sz="3200" dirty="0">
                <a:solidFill>
                  <a:schemeClr val="bg1"/>
                </a:solidFill>
              </a:rPr>
              <a:t> (pgs. 42-43</a:t>
            </a:r>
            <a:r>
              <a:rPr lang="en-US" sz="3200" dirty="0" smtClean="0">
                <a:solidFill>
                  <a:schemeClr val="bg1"/>
                </a:solidFill>
              </a:rPr>
              <a:t>) </a:t>
            </a:r>
          </a:p>
          <a:p>
            <a:pPr marL="868680" lvl="1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No Findings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9465"/>
            <a:ext cx="1676400" cy="9313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3831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889000"/>
          </a:xfrm>
        </p:spPr>
        <p:txBody>
          <a:bodyPr>
            <a:normAutofit/>
          </a:bodyPr>
          <a:lstStyle/>
          <a:p>
            <a:r>
              <a:rPr lang="en-US" sz="41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Recommendations</a:t>
            </a:r>
            <a:endParaRPr lang="en-US" sz="41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783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 </a:t>
            </a:r>
            <a:r>
              <a:rPr lang="en-US" dirty="0" smtClean="0">
                <a:solidFill>
                  <a:schemeClr val="bg1"/>
                </a:solidFill>
              </a:rPr>
              <a:t>became aware of several matters that are opportunities to strengthen internal controls and operating efficiency at the </a:t>
            </a:r>
            <a:r>
              <a:rPr lang="en-US" dirty="0" smtClean="0">
                <a:solidFill>
                  <a:schemeClr val="bg1"/>
                </a:solidFill>
              </a:rPr>
              <a:t>City.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These recommendations should in no way be construed as </a:t>
            </a:r>
            <a:r>
              <a:rPr lang="en-US" dirty="0" smtClean="0">
                <a:solidFill>
                  <a:schemeClr val="bg1"/>
                </a:solidFill>
              </a:rPr>
              <a:t>derogatory.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We recommend the City consider the following recommendations:</a:t>
            </a:r>
          </a:p>
          <a:p>
            <a:pPr marL="640080" lvl="1" fontAlgn="auto">
              <a:spcAft>
                <a:spcPts val="0"/>
              </a:spcAft>
              <a:buClr>
                <a:srgbClr val="A5644E"/>
              </a:buClr>
              <a:defRPr/>
            </a:pPr>
            <a:endParaRPr lang="en-US" sz="2400" dirty="0" smtClean="0">
              <a:solidFill>
                <a:prstClr val="white"/>
              </a:solidFill>
            </a:endParaRPr>
          </a:p>
          <a:p>
            <a:pPr marL="640080" lvl="1" fontAlgn="auto">
              <a:spcAft>
                <a:spcPts val="0"/>
              </a:spcAft>
              <a:buClr>
                <a:srgbClr val="A5644E"/>
              </a:buClr>
              <a:defRPr/>
            </a:pPr>
            <a:endParaRPr lang="en-US" i="1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4800"/>
            <a:ext cx="1828800" cy="101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1937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889000"/>
          </a:xfrm>
        </p:spPr>
        <p:txBody>
          <a:bodyPr>
            <a:normAutofit/>
          </a:bodyPr>
          <a:lstStyle/>
          <a:p>
            <a:r>
              <a:rPr lang="en-US" sz="41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Recommendations</a:t>
            </a:r>
            <a:endParaRPr lang="en-US" sz="41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78362"/>
          </a:xfrm>
        </p:spPr>
        <p:txBody>
          <a:bodyPr/>
          <a:lstStyle/>
          <a:p>
            <a:pPr marL="292100" lvl="1" indent="-292100" algn="just">
              <a:spcBef>
                <a:spcPct val="0"/>
              </a:spcBef>
              <a:buClr>
                <a:schemeClr val="accent1"/>
              </a:buClr>
              <a:buSzPct val="70000"/>
              <a:buFont typeface="Wingdings 2" pitchFamily="18" charset="2"/>
              <a:buChar char=""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We </a:t>
            </a:r>
            <a:r>
              <a:rPr lang="en-US" sz="1800" dirty="0" smtClean="0">
                <a:solidFill>
                  <a:schemeClr val="bg1"/>
                </a:solidFill>
              </a:rPr>
              <a:t>recommend the City continue </a:t>
            </a:r>
            <a:r>
              <a:rPr lang="en-US" sz="1800" dirty="0">
                <a:solidFill>
                  <a:schemeClr val="bg1"/>
                </a:solidFill>
              </a:rPr>
              <a:t>to adopt budgets that will eventually increase the unassigned fund balances for the </a:t>
            </a:r>
            <a:r>
              <a:rPr lang="en-US" sz="1800" dirty="0" smtClean="0">
                <a:solidFill>
                  <a:schemeClr val="bg1"/>
                </a:solidFill>
              </a:rPr>
              <a:t>General Fund </a:t>
            </a:r>
            <a:r>
              <a:rPr lang="en-US" sz="1800" dirty="0" smtClean="0">
                <a:solidFill>
                  <a:schemeClr val="bg1"/>
                </a:solidFill>
              </a:rPr>
              <a:t>to </a:t>
            </a:r>
            <a:r>
              <a:rPr lang="en-US" sz="1800" dirty="0">
                <a:solidFill>
                  <a:schemeClr val="bg1"/>
                </a:solidFill>
              </a:rPr>
              <a:t>an optimal amount of </a:t>
            </a:r>
            <a:r>
              <a:rPr lang="en-US" sz="1800" dirty="0" smtClean="0">
                <a:solidFill>
                  <a:schemeClr val="bg1"/>
                </a:solidFill>
              </a:rPr>
              <a:t>3–6 months </a:t>
            </a:r>
            <a:r>
              <a:rPr lang="en-US" sz="1800" dirty="0">
                <a:solidFill>
                  <a:schemeClr val="bg1"/>
                </a:solidFill>
              </a:rPr>
              <a:t>of operating expenses.  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0" lvl="1" indent="0" algn="just">
              <a:spcBef>
                <a:spcPct val="0"/>
              </a:spcBef>
              <a:buClr>
                <a:schemeClr val="accent1"/>
              </a:buClr>
              <a:buSzPct val="70000"/>
              <a:buNone/>
              <a:defRPr/>
            </a:pPr>
            <a:endParaRPr lang="en-US" sz="1800" dirty="0">
              <a:solidFill>
                <a:schemeClr val="bg1"/>
              </a:solidFill>
            </a:endParaRPr>
          </a:p>
          <a:p>
            <a:pPr marL="292100" lvl="1" indent="-292100" algn="just">
              <a:spcBef>
                <a:spcPct val="0"/>
              </a:spcBef>
              <a:buClr>
                <a:schemeClr val="accent1"/>
              </a:buClr>
              <a:buSzPct val="70000"/>
              <a:buFont typeface="Wingdings 2" pitchFamily="18" charset="2"/>
              <a:buChar char=""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We </a:t>
            </a:r>
            <a:r>
              <a:rPr lang="en-US" sz="1800" dirty="0">
                <a:solidFill>
                  <a:schemeClr val="bg1"/>
                </a:solidFill>
              </a:rPr>
              <a:t>recommend the City continue to adopt budgets for the </a:t>
            </a:r>
            <a:r>
              <a:rPr lang="en-US" sz="1800" dirty="0" smtClean="0">
                <a:solidFill>
                  <a:schemeClr val="bg1"/>
                </a:solidFill>
              </a:rPr>
              <a:t>Water &amp; Sewer Fund </a:t>
            </a:r>
            <a:r>
              <a:rPr lang="en-US" sz="1800" dirty="0">
                <a:solidFill>
                  <a:schemeClr val="bg1"/>
                </a:solidFill>
              </a:rPr>
              <a:t>that will increase the net position and eventually increase the unrestricted net position to an optimal amount of 3–6 months of operating expenses. 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0" lvl="1" indent="0" algn="just">
              <a:spcBef>
                <a:spcPct val="0"/>
              </a:spcBef>
              <a:buClr>
                <a:schemeClr val="accent1"/>
              </a:buClr>
              <a:buSzPct val="70000"/>
              <a:buNone/>
              <a:defRPr/>
            </a:pPr>
            <a:endParaRPr lang="en-US" sz="1800" dirty="0">
              <a:solidFill>
                <a:schemeClr val="bg1"/>
              </a:solidFill>
            </a:endParaRPr>
          </a:p>
          <a:p>
            <a:pPr marL="292100" lvl="1" indent="-292100" algn="just">
              <a:spcBef>
                <a:spcPct val="0"/>
              </a:spcBef>
              <a:buClr>
                <a:schemeClr val="accent1"/>
              </a:buClr>
              <a:buSzPct val="70000"/>
              <a:buFont typeface="Wingdings 2" pitchFamily="18" charset="2"/>
              <a:buChar char=""/>
              <a:defRPr/>
            </a:pPr>
            <a:r>
              <a:rPr lang="en-US" sz="1800" dirty="0">
                <a:solidFill>
                  <a:schemeClr val="bg1"/>
                </a:solidFill>
              </a:rPr>
              <a:t>We recommend the City review </a:t>
            </a:r>
            <a:r>
              <a:rPr lang="en-US" sz="1800" dirty="0" smtClean="0">
                <a:solidFill>
                  <a:schemeClr val="bg1"/>
                </a:solidFill>
              </a:rPr>
              <a:t>the ambulance </a:t>
            </a:r>
            <a:r>
              <a:rPr lang="en-US" sz="1800" dirty="0">
                <a:solidFill>
                  <a:schemeClr val="bg1"/>
                </a:solidFill>
              </a:rPr>
              <a:t>collection process and monitor progress on a monthly basis. Further, we recommend the City consider writing off old uncollectable amounts from the financial </a:t>
            </a:r>
            <a:r>
              <a:rPr lang="en-US" sz="1800" dirty="0" smtClean="0">
                <a:solidFill>
                  <a:schemeClr val="bg1"/>
                </a:solidFill>
              </a:rPr>
              <a:t>statements even </a:t>
            </a:r>
            <a:r>
              <a:rPr lang="en-US" sz="1800" dirty="0">
                <a:solidFill>
                  <a:schemeClr val="bg1"/>
                </a:solidFill>
              </a:rPr>
              <a:t>if the balances are not written off at the collection level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marL="0" lvl="1" indent="0" algn="just">
              <a:spcBef>
                <a:spcPct val="0"/>
              </a:spcBef>
              <a:buClr>
                <a:schemeClr val="accent1"/>
              </a:buClr>
              <a:buSzPct val="70000"/>
              <a:buNone/>
              <a:defRPr/>
            </a:pPr>
            <a:endParaRPr lang="en-US" sz="1800" dirty="0">
              <a:solidFill>
                <a:schemeClr val="bg1"/>
              </a:solidFill>
            </a:endParaRPr>
          </a:p>
          <a:p>
            <a:pPr marL="292100" lvl="1" indent="-292100" algn="just">
              <a:spcBef>
                <a:spcPct val="0"/>
              </a:spcBef>
              <a:buClr>
                <a:schemeClr val="accent1"/>
              </a:buClr>
              <a:buSzPct val="70000"/>
              <a:buFont typeface="Wingdings 2" pitchFamily="18" charset="2"/>
              <a:buChar char=""/>
              <a:defRPr/>
            </a:pPr>
            <a:r>
              <a:rPr lang="en-US" sz="1800" dirty="0">
                <a:solidFill>
                  <a:schemeClr val="bg1"/>
                </a:solidFill>
              </a:rPr>
              <a:t>We recommend the </a:t>
            </a:r>
            <a:r>
              <a:rPr lang="en-US" sz="1800" dirty="0" smtClean="0">
                <a:solidFill>
                  <a:schemeClr val="bg1"/>
                </a:solidFill>
              </a:rPr>
              <a:t>City consider </a:t>
            </a:r>
            <a:r>
              <a:rPr lang="en-US" sz="1800" dirty="0">
                <a:solidFill>
                  <a:schemeClr val="bg1"/>
                </a:solidFill>
              </a:rPr>
              <a:t>purchasing a cash reconciliation module that is compatible with the general ledger system.</a:t>
            </a:r>
          </a:p>
          <a:p>
            <a:pPr marL="292100" lvl="1" indent="-292100">
              <a:spcBef>
                <a:spcPct val="0"/>
              </a:spcBef>
              <a:buClr>
                <a:schemeClr val="accent1"/>
              </a:buClr>
              <a:buSzPct val="70000"/>
              <a:buFont typeface="Wingdings 2" pitchFamily="18" charset="2"/>
              <a:buChar char=""/>
              <a:defRPr/>
            </a:pPr>
            <a:endParaRPr lang="en-US" sz="2400" dirty="0"/>
          </a:p>
          <a:p>
            <a:pPr marL="411480" lvl="1" indent="0" fontAlgn="auto">
              <a:spcAft>
                <a:spcPts val="0"/>
              </a:spcAft>
              <a:buNone/>
              <a:defRPr/>
            </a:pPr>
            <a:endParaRPr lang="en-US" sz="2000" i="1" dirty="0"/>
          </a:p>
          <a:p>
            <a:pPr marL="640080" lvl="1" fontAlgn="auto">
              <a:spcAft>
                <a:spcPts val="0"/>
              </a:spcAft>
              <a:defRPr/>
            </a:pPr>
            <a:endParaRPr lang="en-US" sz="2800" dirty="0"/>
          </a:p>
          <a:p>
            <a:pPr marL="640080" lvl="1" fontAlgn="auto">
              <a:spcAft>
                <a:spcPts val="0"/>
              </a:spcAft>
              <a:buClr>
                <a:srgbClr val="A5644E"/>
              </a:buClr>
              <a:defRPr/>
            </a:pPr>
            <a:endParaRPr lang="en-US" sz="2400" dirty="0" smtClean="0">
              <a:solidFill>
                <a:prstClr val="white"/>
              </a:solidFill>
            </a:endParaRPr>
          </a:p>
          <a:p>
            <a:pPr marL="640080" lvl="1" fontAlgn="auto">
              <a:spcAft>
                <a:spcPts val="0"/>
              </a:spcAft>
              <a:buClr>
                <a:srgbClr val="A5644E"/>
              </a:buClr>
              <a:defRPr/>
            </a:pPr>
            <a:endParaRPr lang="en-US" i="1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4800"/>
            <a:ext cx="1828800" cy="101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3991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Required Governance 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Communications Letter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305800" cy="4906962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Miscellaneous matters discussed in this letter: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Qualitative Aspects of Accounting </a:t>
            </a:r>
            <a:r>
              <a:rPr lang="en-US" sz="2400" dirty="0">
                <a:solidFill>
                  <a:schemeClr val="bg1"/>
                </a:solidFill>
              </a:rPr>
              <a:t>P</a:t>
            </a:r>
            <a:r>
              <a:rPr lang="en-US" sz="2400" dirty="0" smtClean="0">
                <a:solidFill>
                  <a:schemeClr val="bg1"/>
                </a:solidFill>
              </a:rPr>
              <a:t>ractices –</a:t>
            </a:r>
          </a:p>
          <a:p>
            <a:pPr marL="822642" lvl="2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Sensitive estimates </a:t>
            </a:r>
            <a:r>
              <a:rPr lang="en-US" sz="2400" i="1" dirty="0" smtClean="0">
                <a:solidFill>
                  <a:schemeClr val="bg1"/>
                </a:solidFill>
              </a:rPr>
              <a:t>– </a:t>
            </a:r>
            <a:r>
              <a:rPr lang="en-US" sz="2400" i="1" dirty="0">
                <a:solidFill>
                  <a:schemeClr val="bg1"/>
                </a:solidFill>
              </a:rPr>
              <a:t>a</a:t>
            </a:r>
            <a:r>
              <a:rPr lang="en-US" sz="2400" i="1" dirty="0" smtClean="0">
                <a:solidFill>
                  <a:schemeClr val="bg1"/>
                </a:solidFill>
              </a:rPr>
              <a:t>llowance </a:t>
            </a:r>
            <a:r>
              <a:rPr lang="en-US" sz="2400" i="1" dirty="0" smtClean="0">
                <a:solidFill>
                  <a:schemeClr val="bg1"/>
                </a:solidFill>
              </a:rPr>
              <a:t>for uncollectible municipal court fines and ambulance services</a:t>
            </a:r>
          </a:p>
          <a:p>
            <a:pPr marL="822642" lvl="2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Significant disclosures </a:t>
            </a:r>
            <a:r>
              <a:rPr lang="en-US" sz="2400" i="1" dirty="0" smtClean="0">
                <a:solidFill>
                  <a:schemeClr val="bg1"/>
                </a:solidFill>
              </a:rPr>
              <a:t>– long-term debt  </a:t>
            </a:r>
            <a:endParaRPr lang="en-US" sz="2400" i="1" dirty="0" smtClean="0">
              <a:solidFill>
                <a:schemeClr val="bg1"/>
              </a:solidFill>
            </a:endParaRP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Difficulties encountered in performing the audit – </a:t>
            </a:r>
            <a:r>
              <a:rPr lang="en-US" sz="2400" i="1" dirty="0" smtClean="0">
                <a:solidFill>
                  <a:schemeClr val="bg1"/>
                </a:solidFill>
              </a:rPr>
              <a:t>none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Corrected </a:t>
            </a:r>
            <a:r>
              <a:rPr lang="en-US" sz="2400" dirty="0" smtClean="0">
                <a:solidFill>
                  <a:schemeClr val="bg1"/>
                </a:solidFill>
              </a:rPr>
              <a:t>and uncorrected misstatements – </a:t>
            </a:r>
            <a:r>
              <a:rPr lang="en-US" sz="2400" i="1" dirty="0" smtClean="0">
                <a:solidFill>
                  <a:schemeClr val="bg1"/>
                </a:solidFill>
              </a:rPr>
              <a:t>all recommended adjustments were accepted by the City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Disagreements with management – </a:t>
            </a:r>
            <a:r>
              <a:rPr lang="en-US" sz="2400" i="1" dirty="0" smtClean="0">
                <a:solidFill>
                  <a:schemeClr val="bg1"/>
                </a:solidFill>
              </a:rPr>
              <a:t>none</a:t>
            </a:r>
            <a:endParaRPr lang="en-US" sz="2400" i="1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4800"/>
            <a:ext cx="1828800" cy="101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Closing Remarks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305800" cy="4983162"/>
          </a:xfrm>
        </p:spPr>
        <p:txBody>
          <a:bodyPr/>
          <a:lstStyle/>
          <a:p>
            <a:pPr marL="292100" lvl="1" indent="-292100">
              <a:spcBef>
                <a:spcPct val="0"/>
              </a:spcBef>
              <a:buClr>
                <a:schemeClr val="accent1"/>
              </a:buClr>
              <a:buSzPct val="70000"/>
              <a:buFont typeface="Wingdings 2" pitchFamily="18" charset="2"/>
              <a:buChar char=""/>
            </a:pPr>
            <a:r>
              <a:rPr lang="en-US" sz="2800" dirty="0">
                <a:solidFill>
                  <a:schemeClr val="bg1"/>
                </a:solidFill>
              </a:rPr>
              <a:t>We would like to thank: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Frank Baker - City Manager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Jennifer Gould - City Clerk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Kanita Larkins  - EDC/CDC</a:t>
            </a:r>
          </a:p>
          <a:p>
            <a:pPr lvl="1"/>
            <a:r>
              <a:rPr lang="en-US" sz="2400" i="1" dirty="0" smtClean="0">
                <a:solidFill>
                  <a:schemeClr val="bg1"/>
                </a:solidFill>
              </a:rPr>
              <a:t>These individuals were very </a:t>
            </a:r>
            <a:r>
              <a:rPr lang="en-US" sz="2400" i="1" dirty="0">
                <a:solidFill>
                  <a:schemeClr val="bg1"/>
                </a:solidFill>
              </a:rPr>
              <a:t>responsive to </a:t>
            </a:r>
            <a:r>
              <a:rPr lang="en-US" sz="2400" i="1" dirty="0" smtClean="0">
                <a:solidFill>
                  <a:schemeClr val="bg1"/>
                </a:solidFill>
              </a:rPr>
              <a:t>our </a:t>
            </a:r>
            <a:r>
              <a:rPr lang="en-US" sz="2400" i="1" dirty="0">
                <a:solidFill>
                  <a:schemeClr val="bg1"/>
                </a:solidFill>
              </a:rPr>
              <a:t>audit </a:t>
            </a:r>
            <a:r>
              <a:rPr lang="en-US" sz="2400" i="1" dirty="0" smtClean="0">
                <a:solidFill>
                  <a:schemeClr val="bg1"/>
                </a:solidFill>
              </a:rPr>
              <a:t>requests and a pleasure to work with on this engagement.</a:t>
            </a:r>
          </a:p>
          <a:p>
            <a:pPr marL="411163" lvl="1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292100" lvl="1" indent="-292100">
              <a:spcBef>
                <a:spcPct val="0"/>
              </a:spcBef>
              <a:buClr>
                <a:schemeClr val="accent1"/>
              </a:buClr>
              <a:buSzPct val="70000"/>
              <a:buFont typeface="Wingdings 2" pitchFamily="18" charset="2"/>
              <a:buChar char=""/>
            </a:pPr>
            <a:r>
              <a:rPr lang="en-US" sz="2800" dirty="0" smtClean="0">
                <a:solidFill>
                  <a:schemeClr val="bg1"/>
                </a:solidFill>
              </a:rPr>
              <a:t>Questions </a:t>
            </a:r>
            <a:r>
              <a:rPr lang="en-US" sz="2800" dirty="0" smtClean="0">
                <a:solidFill>
                  <a:schemeClr val="bg1"/>
                </a:solidFill>
              </a:rPr>
              <a:t>or Comments?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04800"/>
            <a:ext cx="1828800" cy="101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Agenda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Objectives &amp; Scope of Audit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Financial Report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Financial Highlights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Overview of Audit Results</a:t>
            </a:r>
          </a:p>
          <a:p>
            <a:r>
              <a:rPr lang="en-US" dirty="0">
                <a:solidFill>
                  <a:schemeClr val="bg1"/>
                </a:solidFill>
              </a:rPr>
              <a:t>Recommendations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Required </a:t>
            </a:r>
            <a:r>
              <a:rPr lang="en-US" dirty="0" smtClean="0">
                <a:solidFill>
                  <a:schemeClr val="bg1"/>
                </a:solidFill>
              </a:rPr>
              <a:t>Governance </a:t>
            </a:r>
            <a:r>
              <a:rPr lang="en-US" dirty="0" smtClean="0">
                <a:solidFill>
                  <a:schemeClr val="bg1"/>
                </a:solidFill>
              </a:rPr>
              <a:t>Communications Letter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Closing Remarks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98451"/>
            <a:ext cx="1828800" cy="101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Objectives &amp; Scope of Audit</a:t>
            </a: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bg1"/>
                </a:solidFill>
              </a:rPr>
              <a:t>Objectives</a:t>
            </a:r>
          </a:p>
          <a:p>
            <a:pPr marL="822960" lvl="2" indent="-192024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Conduct our audit in accordance with </a:t>
            </a:r>
            <a:r>
              <a:rPr lang="en-US" sz="2400" i="1" dirty="0" smtClean="0">
                <a:solidFill>
                  <a:schemeClr val="bg1"/>
                </a:solidFill>
              </a:rPr>
              <a:t>Government Auditing Standards</a:t>
            </a:r>
          </a:p>
          <a:p>
            <a:pPr marL="822960" lvl="2" indent="-192024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Plan and perform the audit to obtain reasonable assurance about whether the financial statements are free of material misstatement</a:t>
            </a:r>
          </a:p>
          <a:p>
            <a:pPr marL="630936" lvl="2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Full Scope Audit</a:t>
            </a:r>
          </a:p>
          <a:p>
            <a:pPr marL="822960" lvl="2" indent="-192024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sz="2400" dirty="0">
                <a:solidFill>
                  <a:schemeClr val="bg1"/>
                </a:solidFill>
              </a:rPr>
              <a:t>Governmental Activities  </a:t>
            </a:r>
          </a:p>
          <a:p>
            <a:pPr marL="822960" lvl="2" indent="-192024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sz="2400" dirty="0">
                <a:solidFill>
                  <a:schemeClr val="bg1"/>
                </a:solidFill>
              </a:rPr>
              <a:t>Business-type Activities </a:t>
            </a:r>
          </a:p>
          <a:p>
            <a:pPr marL="822960" lvl="2" indent="-192024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sz="2400" dirty="0">
                <a:solidFill>
                  <a:schemeClr val="bg1"/>
                </a:solidFill>
              </a:rPr>
              <a:t>Component Units </a:t>
            </a:r>
            <a:r>
              <a:rPr lang="en-US" sz="2400" dirty="0" smtClean="0">
                <a:solidFill>
                  <a:schemeClr val="bg1"/>
                </a:solidFill>
              </a:rPr>
              <a:t>– EDC &amp; CDC</a:t>
            </a:r>
            <a:endParaRPr lang="en-US" sz="2400" dirty="0">
              <a:solidFill>
                <a:schemeClr val="bg1"/>
              </a:solidFill>
            </a:endParaRPr>
          </a:p>
          <a:p>
            <a:pPr marL="822960" lvl="2" indent="-192024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sz="2400" dirty="0">
                <a:solidFill>
                  <a:schemeClr val="bg1"/>
                </a:solidFill>
              </a:rPr>
              <a:t>Each Major Fund</a:t>
            </a:r>
          </a:p>
          <a:p>
            <a:pPr marL="822960" lvl="2" indent="-192024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98451"/>
            <a:ext cx="1828800" cy="101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Financial Report </a:t>
            </a:r>
            <a:endParaRPr lang="en-US" sz="4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2100" lvl="2" indent="-2921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Table of Contents</a:t>
            </a:r>
            <a:endParaRPr lang="en-US" sz="2100" dirty="0" smtClean="0">
              <a:solidFill>
                <a:schemeClr val="bg1"/>
              </a:solidFill>
            </a:endParaRPr>
          </a:p>
          <a:p>
            <a:pPr marL="822960" lvl="2" indent="-192024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Independent Auditor’s Report (pgs. 1-2)</a:t>
            </a:r>
          </a:p>
          <a:p>
            <a:pPr marL="822960" lvl="2" indent="-192024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Management’s </a:t>
            </a:r>
            <a:r>
              <a:rPr lang="en-US" sz="2400" dirty="0">
                <a:solidFill>
                  <a:schemeClr val="bg1"/>
                </a:solidFill>
              </a:rPr>
              <a:t>D</a:t>
            </a:r>
            <a:r>
              <a:rPr lang="en-US" sz="2400" dirty="0" smtClean="0">
                <a:solidFill>
                  <a:schemeClr val="bg1"/>
                </a:solidFill>
              </a:rPr>
              <a:t>iscussion and Analysis (pgs. 3-7)</a:t>
            </a:r>
          </a:p>
          <a:p>
            <a:pPr marL="822960" lvl="2" indent="-192024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Government-Wide Financial Statements (pgs. 8-9)</a:t>
            </a:r>
          </a:p>
          <a:p>
            <a:pPr marL="822960" lvl="2" indent="-192024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Fund Financial Statements (pgs. 10-16)</a:t>
            </a:r>
          </a:p>
          <a:p>
            <a:pPr marL="822960" lvl="2" indent="-192024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sz="2400" dirty="0">
                <a:solidFill>
                  <a:schemeClr val="bg1"/>
                </a:solidFill>
              </a:rPr>
              <a:t>Notes to </a:t>
            </a:r>
            <a:r>
              <a:rPr lang="en-US" sz="2400" dirty="0" smtClean="0">
                <a:solidFill>
                  <a:schemeClr val="bg1"/>
                </a:solidFill>
              </a:rPr>
              <a:t>Financial </a:t>
            </a:r>
            <a:r>
              <a:rPr lang="en-US" sz="2400" dirty="0">
                <a:solidFill>
                  <a:schemeClr val="bg1"/>
                </a:solidFill>
              </a:rPr>
              <a:t>S</a:t>
            </a:r>
            <a:r>
              <a:rPr lang="en-US" sz="2400" dirty="0" smtClean="0">
                <a:solidFill>
                  <a:schemeClr val="bg1"/>
                </a:solidFill>
              </a:rPr>
              <a:t>tatements (pgs. 17-39) 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822960" lvl="2" indent="-192024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Required Supplemental Information (pgs. 40-41)</a:t>
            </a:r>
          </a:p>
          <a:p>
            <a:pPr marL="822960" lvl="2" indent="-192024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Independent Auditor’s Report on </a:t>
            </a:r>
            <a:r>
              <a:rPr lang="en-US" sz="2400" dirty="0">
                <a:solidFill>
                  <a:schemeClr val="bg1"/>
                </a:solidFill>
              </a:rPr>
              <a:t>Internal Controls </a:t>
            </a:r>
            <a:r>
              <a:rPr lang="en-US" sz="2400" dirty="0" smtClean="0">
                <a:solidFill>
                  <a:schemeClr val="bg1"/>
                </a:solidFill>
              </a:rPr>
              <a:t>and Compliance (pgs. 42-43)</a:t>
            </a:r>
          </a:p>
          <a:p>
            <a:pPr marL="822960" lvl="2" indent="-192024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endParaRPr lang="en-US" sz="2400" dirty="0" smtClean="0"/>
          </a:p>
          <a:p>
            <a:pPr marL="822960" lvl="2" indent="-192024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endParaRPr lang="en-US" sz="2800" dirty="0" smtClean="0"/>
          </a:p>
          <a:p>
            <a:pPr marL="822960" lvl="2" indent="-192024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endParaRPr lang="en-US" sz="2800" dirty="0" smtClean="0"/>
          </a:p>
          <a:p>
            <a:pPr marL="630936" lvl="2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27" y="381000"/>
            <a:ext cx="1676400" cy="9313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Financial </a:t>
            </a:r>
            <a: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Highlights – </a:t>
            </a:r>
            <a:b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Government-Wide Statements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Full Accrual Basis: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2500" dirty="0" smtClean="0">
                <a:solidFill>
                  <a:schemeClr val="bg1"/>
                </a:solidFill>
              </a:rPr>
              <a:t>Assets exceeded liabilities by $6,269,339 (net position, pg. 8)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2500" dirty="0" smtClean="0">
                <a:solidFill>
                  <a:schemeClr val="bg1"/>
                </a:solidFill>
              </a:rPr>
              <a:t>Net position is an indicator </a:t>
            </a:r>
            <a:r>
              <a:rPr lang="en-US" sz="2500" dirty="0">
                <a:solidFill>
                  <a:schemeClr val="bg1"/>
                </a:solidFill>
              </a:rPr>
              <a:t>of whether the City’s financial health is improving or </a:t>
            </a:r>
            <a:r>
              <a:rPr lang="en-US" sz="2500" dirty="0" smtClean="0">
                <a:solidFill>
                  <a:schemeClr val="bg1"/>
                </a:solidFill>
              </a:rPr>
              <a:t>deteriorating.</a:t>
            </a:r>
            <a:endParaRPr lang="en-US" sz="2500" dirty="0">
              <a:solidFill>
                <a:schemeClr val="bg1"/>
              </a:solidFill>
            </a:endParaRP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2500" dirty="0" smtClean="0">
                <a:solidFill>
                  <a:schemeClr val="bg1"/>
                </a:solidFill>
              </a:rPr>
              <a:t>Total </a:t>
            </a:r>
            <a:r>
              <a:rPr lang="en-US" sz="2500" dirty="0">
                <a:solidFill>
                  <a:schemeClr val="bg1"/>
                </a:solidFill>
              </a:rPr>
              <a:t>net position increased by $283,364 (</a:t>
            </a:r>
            <a:r>
              <a:rPr lang="en-US" sz="2500" dirty="0" smtClean="0">
                <a:solidFill>
                  <a:schemeClr val="bg1"/>
                </a:solidFill>
              </a:rPr>
              <a:t>pg. </a:t>
            </a:r>
            <a:r>
              <a:rPr lang="en-US" sz="2500" dirty="0">
                <a:solidFill>
                  <a:schemeClr val="bg1"/>
                </a:solidFill>
              </a:rPr>
              <a:t>9</a:t>
            </a:r>
            <a:r>
              <a:rPr lang="en-US" sz="2500" dirty="0" smtClean="0">
                <a:solidFill>
                  <a:schemeClr val="bg1"/>
                </a:solidFill>
              </a:rPr>
              <a:t>) </a:t>
            </a:r>
            <a:r>
              <a:rPr lang="en-US" sz="2500" dirty="0">
                <a:solidFill>
                  <a:schemeClr val="bg1"/>
                </a:solidFill>
              </a:rPr>
              <a:t>or 4.5%.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2500" dirty="0" smtClean="0">
                <a:solidFill>
                  <a:schemeClr val="bg1"/>
                </a:solidFill>
              </a:rPr>
              <a:t>Unrestricted </a:t>
            </a:r>
            <a:r>
              <a:rPr lang="en-US" sz="2500" dirty="0">
                <a:solidFill>
                  <a:schemeClr val="bg1"/>
                </a:solidFill>
              </a:rPr>
              <a:t>net position is $</a:t>
            </a:r>
            <a:r>
              <a:rPr lang="en-US" sz="2500" dirty="0" smtClean="0">
                <a:solidFill>
                  <a:schemeClr val="bg1"/>
                </a:solidFill>
              </a:rPr>
              <a:t>1,465,930 (pg. 8) at FY14.  This is an increase of $396,197 from FY13.</a:t>
            </a:r>
            <a:endParaRPr lang="en-US" sz="25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4800"/>
            <a:ext cx="1676400" cy="9313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6562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Financial Highlights – </a:t>
            </a:r>
            <a:b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Fund </a:t>
            </a:r>
            <a: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Statements – General Fund</a:t>
            </a: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382000" cy="4754562"/>
          </a:xfrm>
        </p:spPr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General Fund </a:t>
            </a:r>
            <a:r>
              <a:rPr lang="en-US" sz="1800" dirty="0" smtClean="0">
                <a:solidFill>
                  <a:schemeClr val="bg1"/>
                </a:solidFill>
              </a:rPr>
              <a:t>unassigned fund balances (pg. 10): 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$582,226 at FY14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$468,000 at FY13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Increase of $114,226, which may be used </a:t>
            </a:r>
            <a:r>
              <a:rPr lang="en-US" sz="1800" dirty="0">
                <a:solidFill>
                  <a:schemeClr val="bg1"/>
                </a:solidFill>
              </a:rPr>
              <a:t>to meet the City’s ongoing </a:t>
            </a:r>
            <a:r>
              <a:rPr lang="en-US" sz="1800" dirty="0" smtClean="0">
                <a:solidFill>
                  <a:schemeClr val="bg1"/>
                </a:solidFill>
              </a:rPr>
              <a:t>obligations.</a:t>
            </a:r>
            <a:endParaRPr lang="en-US" sz="1800" dirty="0">
              <a:solidFill>
                <a:schemeClr val="bg1"/>
              </a:solidFill>
            </a:endParaRP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1800" dirty="0">
                <a:solidFill>
                  <a:schemeClr val="bg1"/>
                </a:solidFill>
              </a:rPr>
              <a:t>R</a:t>
            </a:r>
            <a:r>
              <a:rPr lang="en-US" sz="1800" dirty="0" smtClean="0">
                <a:solidFill>
                  <a:schemeClr val="bg1"/>
                </a:solidFill>
              </a:rPr>
              <a:t>epresents 2 months reserves at FY14</a:t>
            </a:r>
            <a:endParaRPr lang="en-US" sz="1800" dirty="0">
              <a:solidFill>
                <a:schemeClr val="bg1"/>
              </a:solidFill>
            </a:endParaRPr>
          </a:p>
          <a:p>
            <a:pPr marL="822642" lvl="2" fontAlgn="auto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Unassigned </a:t>
            </a:r>
            <a:r>
              <a:rPr lang="en-US" sz="1800" dirty="0" smtClean="0">
                <a:solidFill>
                  <a:schemeClr val="bg1"/>
                </a:solidFill>
              </a:rPr>
              <a:t>General </a:t>
            </a:r>
            <a:r>
              <a:rPr lang="en-US" sz="1800" dirty="0">
                <a:solidFill>
                  <a:schemeClr val="bg1"/>
                </a:solidFill>
              </a:rPr>
              <a:t>F</a:t>
            </a:r>
            <a:r>
              <a:rPr lang="en-US" sz="1800" dirty="0" smtClean="0">
                <a:solidFill>
                  <a:schemeClr val="bg1"/>
                </a:solidFill>
              </a:rPr>
              <a:t>und </a:t>
            </a:r>
            <a:r>
              <a:rPr lang="en-US" sz="1800" dirty="0">
                <a:solidFill>
                  <a:schemeClr val="bg1"/>
                </a:solidFill>
              </a:rPr>
              <a:t>B</a:t>
            </a:r>
            <a:r>
              <a:rPr lang="en-US" sz="1800" dirty="0" smtClean="0">
                <a:solidFill>
                  <a:schemeClr val="bg1"/>
                </a:solidFill>
              </a:rPr>
              <a:t>alances/ Total General </a:t>
            </a:r>
            <a:r>
              <a:rPr lang="en-US" sz="1800" dirty="0">
                <a:solidFill>
                  <a:schemeClr val="bg1"/>
                </a:solidFill>
              </a:rPr>
              <a:t>F</a:t>
            </a:r>
            <a:r>
              <a:rPr lang="en-US" sz="1800" dirty="0" smtClean="0">
                <a:solidFill>
                  <a:schemeClr val="bg1"/>
                </a:solidFill>
              </a:rPr>
              <a:t>und Expenditures X12 </a:t>
            </a:r>
            <a:r>
              <a:rPr lang="en-US" sz="1800" dirty="0" smtClean="0">
                <a:solidFill>
                  <a:schemeClr val="bg1"/>
                </a:solidFill>
              </a:rPr>
              <a:t>months. </a:t>
            </a:r>
          </a:p>
          <a:p>
            <a:pPr marL="822642" lvl="2" fontAlgn="auto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3 </a:t>
            </a:r>
            <a:r>
              <a:rPr lang="en-US" sz="1800" dirty="0" smtClean="0">
                <a:solidFill>
                  <a:schemeClr val="bg1"/>
                </a:solidFill>
              </a:rPr>
              <a:t>to 6 months reserve is </a:t>
            </a:r>
            <a:r>
              <a:rPr lang="en-US" sz="1800" dirty="0" smtClean="0">
                <a:solidFill>
                  <a:schemeClr val="bg1"/>
                </a:solidFill>
              </a:rPr>
              <a:t>optimal.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General </a:t>
            </a:r>
            <a:r>
              <a:rPr lang="en-US" sz="1800" dirty="0">
                <a:solidFill>
                  <a:schemeClr val="bg1"/>
                </a:solidFill>
              </a:rPr>
              <a:t>Fund </a:t>
            </a:r>
            <a:r>
              <a:rPr lang="en-US" sz="1800" dirty="0" smtClean="0">
                <a:solidFill>
                  <a:schemeClr val="bg1"/>
                </a:solidFill>
              </a:rPr>
              <a:t>expenditures (</a:t>
            </a:r>
            <a:r>
              <a:rPr lang="en-US" sz="1800" dirty="0">
                <a:solidFill>
                  <a:schemeClr val="bg1"/>
                </a:solidFill>
              </a:rPr>
              <a:t>pg. </a:t>
            </a:r>
            <a:r>
              <a:rPr lang="en-US" sz="1800" dirty="0" smtClean="0">
                <a:solidFill>
                  <a:schemeClr val="bg1"/>
                </a:solidFill>
              </a:rPr>
              <a:t>12): </a:t>
            </a:r>
            <a:endParaRPr lang="en-US" sz="1800" dirty="0">
              <a:solidFill>
                <a:schemeClr val="bg1"/>
              </a:solidFill>
            </a:endParaRP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$3,475,807 for FY14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$3,093,378 for FY13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Increases are mostly the results of capital outlays for an ambulance &amp; police vehicles in FY14.</a:t>
            </a:r>
            <a:endParaRPr lang="en-US" sz="1800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General Fund had an increase in fund balances of $531,997 (pg</a:t>
            </a:r>
            <a:r>
              <a:rPr lang="en-US" sz="1800" dirty="0">
                <a:solidFill>
                  <a:schemeClr val="bg1"/>
                </a:solidFill>
              </a:rPr>
              <a:t>. 12</a:t>
            </a:r>
            <a:r>
              <a:rPr lang="en-US" sz="1800" dirty="0" smtClean="0">
                <a:solidFill>
                  <a:schemeClr val="bg1"/>
                </a:solidFill>
              </a:rPr>
              <a:t>) for FY14 because the proceeds for the fire truck debt were received in FY14 but the related capital outlay was in FY15. </a:t>
            </a:r>
            <a:endParaRPr lang="en-US" sz="1800" dirty="0">
              <a:solidFill>
                <a:schemeClr val="bg1"/>
              </a:solidFill>
            </a:endParaRPr>
          </a:p>
          <a:p>
            <a:pPr marL="640080" lvl="1" fontAlgn="auto">
              <a:spcAft>
                <a:spcPts val="0"/>
              </a:spcAft>
              <a:buFont typeface="Wingdings 2"/>
              <a:buChar char="•"/>
              <a:defRPr/>
            </a:pPr>
            <a:endParaRPr lang="en-US" sz="2400" dirty="0">
              <a:solidFill>
                <a:schemeClr val="bg1"/>
              </a:solidFill>
            </a:endParaRPr>
          </a:p>
          <a:p>
            <a:pPr marL="640080" lvl="1" fontAlgn="auto">
              <a:spcAft>
                <a:spcPts val="0"/>
              </a:spcAft>
              <a:defRPr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4800"/>
            <a:ext cx="1676400" cy="9313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Financial Highlights – </a:t>
            </a:r>
            <a:b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Fund </a:t>
            </a:r>
            <a: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Statements – Water &amp; Sewer </a:t>
            </a: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4500" dirty="0" smtClean="0">
                <a:solidFill>
                  <a:schemeClr val="bg1"/>
                </a:solidFill>
              </a:rPr>
              <a:t>Water &amp; Sewer Fund </a:t>
            </a:r>
            <a:r>
              <a:rPr lang="en-US" sz="4500" dirty="0" smtClean="0">
                <a:solidFill>
                  <a:schemeClr val="bg1"/>
                </a:solidFill>
              </a:rPr>
              <a:t>unrestricted net position (pg. 14): </a:t>
            </a:r>
            <a:endParaRPr lang="en-US" sz="4500" dirty="0" smtClean="0">
              <a:solidFill>
                <a:schemeClr val="bg1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800" dirty="0">
              <a:solidFill>
                <a:schemeClr val="bg1"/>
              </a:solidFill>
            </a:endParaRP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bg1"/>
                </a:solidFill>
              </a:rPr>
              <a:t>$337,659 </a:t>
            </a:r>
            <a:r>
              <a:rPr lang="en-US" sz="3700" dirty="0">
                <a:solidFill>
                  <a:schemeClr val="bg1"/>
                </a:solidFill>
              </a:rPr>
              <a:t>at FY14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bg1"/>
                </a:solidFill>
              </a:rPr>
              <a:t>$10,748 </a:t>
            </a:r>
            <a:r>
              <a:rPr lang="en-US" sz="3700" dirty="0">
                <a:solidFill>
                  <a:schemeClr val="bg1"/>
                </a:solidFill>
              </a:rPr>
              <a:t>at FY13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3700" dirty="0">
                <a:solidFill>
                  <a:schemeClr val="bg1"/>
                </a:solidFill>
              </a:rPr>
              <a:t>Increase of </a:t>
            </a:r>
            <a:r>
              <a:rPr lang="en-US" sz="3700" dirty="0" smtClean="0">
                <a:solidFill>
                  <a:schemeClr val="bg1"/>
                </a:solidFill>
              </a:rPr>
              <a:t>$326,911, </a:t>
            </a:r>
            <a:r>
              <a:rPr lang="en-US" sz="3700" dirty="0">
                <a:solidFill>
                  <a:schemeClr val="bg1"/>
                </a:solidFill>
              </a:rPr>
              <a:t>which may be used to meet the </a:t>
            </a:r>
            <a:r>
              <a:rPr lang="en-US" sz="3700" dirty="0" smtClean="0">
                <a:solidFill>
                  <a:schemeClr val="bg1"/>
                </a:solidFill>
              </a:rPr>
              <a:t>Fund’s </a:t>
            </a:r>
            <a:r>
              <a:rPr lang="en-US" sz="3700" dirty="0">
                <a:solidFill>
                  <a:schemeClr val="bg1"/>
                </a:solidFill>
              </a:rPr>
              <a:t>ongoing obligations.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3700" dirty="0">
                <a:solidFill>
                  <a:schemeClr val="bg1"/>
                </a:solidFill>
              </a:rPr>
              <a:t>Represents 2 months </a:t>
            </a:r>
            <a:r>
              <a:rPr lang="en-US" sz="3700" dirty="0" smtClean="0">
                <a:solidFill>
                  <a:schemeClr val="bg1"/>
                </a:solidFill>
              </a:rPr>
              <a:t>reserves </a:t>
            </a:r>
            <a:r>
              <a:rPr lang="en-US" sz="3700" dirty="0">
                <a:solidFill>
                  <a:schemeClr val="bg1"/>
                </a:solidFill>
              </a:rPr>
              <a:t>at </a:t>
            </a:r>
            <a:r>
              <a:rPr lang="en-US" sz="3700" dirty="0" smtClean="0">
                <a:solidFill>
                  <a:schemeClr val="bg1"/>
                </a:solidFill>
              </a:rPr>
              <a:t>FY14.</a:t>
            </a:r>
            <a:endParaRPr lang="en-US" sz="3700" dirty="0">
              <a:solidFill>
                <a:schemeClr val="bg1"/>
              </a:solidFill>
            </a:endParaRP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3700" dirty="0">
                <a:solidFill>
                  <a:schemeClr val="bg1"/>
                </a:solidFill>
              </a:rPr>
              <a:t>Unrestricted Net Position/ Total Water &amp; Sewer Fund Expenses X12 </a:t>
            </a:r>
            <a:r>
              <a:rPr lang="en-US" sz="3700" dirty="0" smtClean="0">
                <a:solidFill>
                  <a:schemeClr val="bg1"/>
                </a:solidFill>
              </a:rPr>
              <a:t>months. 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bg1"/>
                </a:solidFill>
              </a:rPr>
              <a:t>3 </a:t>
            </a:r>
            <a:r>
              <a:rPr lang="en-US" sz="3700" dirty="0">
                <a:solidFill>
                  <a:schemeClr val="bg1"/>
                </a:solidFill>
              </a:rPr>
              <a:t>to 6 months reserve is optimal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292100" lvl="1" indent="-2921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defRPr/>
            </a:pPr>
            <a:r>
              <a:rPr lang="en-US" sz="4400" dirty="0">
                <a:solidFill>
                  <a:schemeClr val="bg1"/>
                </a:solidFill>
              </a:rPr>
              <a:t>Total net position increased by </a:t>
            </a:r>
            <a:r>
              <a:rPr lang="en-US" sz="4400" dirty="0" smtClean="0">
                <a:solidFill>
                  <a:schemeClr val="bg1"/>
                </a:solidFill>
              </a:rPr>
              <a:t>$42,652 (pg. 15) </a:t>
            </a:r>
            <a:r>
              <a:rPr lang="en-US" sz="4400" dirty="0">
                <a:solidFill>
                  <a:schemeClr val="bg1"/>
                </a:solidFill>
              </a:rPr>
              <a:t>or </a:t>
            </a:r>
            <a:r>
              <a:rPr lang="en-US" sz="4400" dirty="0" smtClean="0">
                <a:solidFill>
                  <a:schemeClr val="bg1"/>
                </a:solidFill>
              </a:rPr>
              <a:t>1%.</a:t>
            </a:r>
          </a:p>
          <a:p>
            <a:pPr marL="292100" lvl="1" indent="-2921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defRPr/>
            </a:pPr>
            <a:endParaRPr lang="en-US" sz="4400" dirty="0">
              <a:solidFill>
                <a:schemeClr val="bg1"/>
              </a:solidFill>
            </a:endParaRPr>
          </a:p>
          <a:p>
            <a:pPr marL="640080" lvl="1" fontAlgn="auto">
              <a:spcAft>
                <a:spcPts val="0"/>
              </a:spcAft>
              <a:defRPr/>
            </a:pPr>
            <a:endParaRPr lang="en-US" dirty="0" smtClean="0"/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89386"/>
            <a:ext cx="960120" cy="533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8791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Financial Highlights – </a:t>
            </a:r>
            <a:b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Component Units</a:t>
            </a: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382000" cy="4830762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3500" dirty="0" smtClean="0">
                <a:solidFill>
                  <a:schemeClr val="bg1"/>
                </a:solidFill>
              </a:rPr>
              <a:t>EDC – Discretely Presented (pgs. 8-9): 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3200" dirty="0">
                <a:solidFill>
                  <a:schemeClr val="bg1"/>
                </a:solidFill>
              </a:rPr>
              <a:t>Total Assets - </a:t>
            </a:r>
            <a:r>
              <a:rPr lang="en-US" sz="3200" dirty="0" smtClean="0">
                <a:solidFill>
                  <a:schemeClr val="bg1"/>
                </a:solidFill>
              </a:rPr>
              <a:t>$542,985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Total </a:t>
            </a:r>
            <a:r>
              <a:rPr lang="en-US" sz="3200" dirty="0">
                <a:solidFill>
                  <a:schemeClr val="bg1"/>
                </a:solidFill>
              </a:rPr>
              <a:t>Liabilities - </a:t>
            </a:r>
            <a:r>
              <a:rPr lang="en-US" sz="3200" dirty="0" smtClean="0">
                <a:solidFill>
                  <a:schemeClr val="bg1"/>
                </a:solidFill>
              </a:rPr>
              <a:t>$23,106</a:t>
            </a:r>
            <a:endParaRPr lang="en-US" sz="3200" dirty="0">
              <a:solidFill>
                <a:schemeClr val="bg1"/>
              </a:solidFill>
            </a:endParaRP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3200" dirty="0">
                <a:solidFill>
                  <a:schemeClr val="bg1"/>
                </a:solidFill>
              </a:rPr>
              <a:t>Total Net </a:t>
            </a:r>
            <a:r>
              <a:rPr lang="en-US" sz="3200" dirty="0" smtClean="0">
                <a:solidFill>
                  <a:schemeClr val="bg1"/>
                </a:solidFill>
              </a:rPr>
              <a:t>Position - </a:t>
            </a:r>
            <a:r>
              <a:rPr lang="en-US" sz="3200" dirty="0" smtClean="0">
                <a:solidFill>
                  <a:schemeClr val="bg1"/>
                </a:solidFill>
              </a:rPr>
              <a:t>$519,879</a:t>
            </a:r>
            <a:endParaRPr lang="en-US" sz="3200" dirty="0">
              <a:solidFill>
                <a:schemeClr val="bg1"/>
              </a:solidFill>
            </a:endParaRP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3000" dirty="0" smtClean="0">
                <a:solidFill>
                  <a:schemeClr val="bg1"/>
                </a:solidFill>
              </a:rPr>
              <a:t>Total Revenues </a:t>
            </a:r>
            <a:r>
              <a:rPr lang="en-US" sz="3000" dirty="0">
                <a:solidFill>
                  <a:schemeClr val="bg1"/>
                </a:solidFill>
              </a:rPr>
              <a:t>- </a:t>
            </a:r>
            <a:r>
              <a:rPr lang="en-US" sz="3000" dirty="0" smtClean="0">
                <a:solidFill>
                  <a:schemeClr val="bg1"/>
                </a:solidFill>
              </a:rPr>
              <a:t>$116,276</a:t>
            </a:r>
            <a:endParaRPr lang="en-US" sz="3000" dirty="0" smtClean="0">
              <a:solidFill>
                <a:schemeClr val="bg1"/>
              </a:solidFill>
            </a:endParaRP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3000" dirty="0" smtClean="0">
                <a:solidFill>
                  <a:schemeClr val="bg1"/>
                </a:solidFill>
              </a:rPr>
              <a:t>Total Expenses - </a:t>
            </a:r>
            <a:r>
              <a:rPr lang="en-US" sz="3000" dirty="0" smtClean="0">
                <a:solidFill>
                  <a:schemeClr val="bg1"/>
                </a:solidFill>
              </a:rPr>
              <a:t>$52,249</a:t>
            </a:r>
            <a:endParaRPr lang="en-US" sz="3000" dirty="0">
              <a:solidFill>
                <a:schemeClr val="bg1"/>
              </a:solidFill>
            </a:endParaRP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3000" dirty="0" smtClean="0">
                <a:solidFill>
                  <a:schemeClr val="bg1"/>
                </a:solidFill>
              </a:rPr>
              <a:t>Net Change - increase </a:t>
            </a:r>
            <a:r>
              <a:rPr lang="en-US" sz="3000" dirty="0">
                <a:solidFill>
                  <a:schemeClr val="bg1"/>
                </a:solidFill>
              </a:rPr>
              <a:t>in </a:t>
            </a:r>
            <a:r>
              <a:rPr lang="en-US" sz="3000" dirty="0" smtClean="0">
                <a:solidFill>
                  <a:schemeClr val="bg1"/>
                </a:solidFill>
              </a:rPr>
              <a:t>Net Position </a:t>
            </a:r>
            <a:r>
              <a:rPr lang="en-US" sz="3000" dirty="0" smtClean="0">
                <a:solidFill>
                  <a:schemeClr val="bg1"/>
                </a:solidFill>
              </a:rPr>
              <a:t>$64,027</a:t>
            </a:r>
            <a:endParaRPr lang="en-US" sz="3000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/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640080" lvl="1" fontAlgn="auto">
              <a:spcAft>
                <a:spcPts val="0"/>
              </a:spcAft>
              <a:defRPr/>
            </a:pPr>
            <a:endParaRPr lang="en-US" dirty="0" smtClean="0"/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4800"/>
            <a:ext cx="1676400" cy="9313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5144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Financial Highlights – </a:t>
            </a:r>
            <a:b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Component Units</a:t>
            </a: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382000" cy="4830762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3500" dirty="0" smtClean="0">
                <a:solidFill>
                  <a:schemeClr val="bg1"/>
                </a:solidFill>
              </a:rPr>
              <a:t>CDC – Discretely Presented (pgs. 8-9): 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3200" dirty="0">
                <a:solidFill>
                  <a:schemeClr val="bg1"/>
                </a:solidFill>
              </a:rPr>
              <a:t>Total Assets - </a:t>
            </a:r>
            <a:r>
              <a:rPr lang="en-US" sz="3200" dirty="0" smtClean="0">
                <a:solidFill>
                  <a:schemeClr val="bg1"/>
                </a:solidFill>
              </a:rPr>
              <a:t>$233,382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Total </a:t>
            </a:r>
            <a:r>
              <a:rPr lang="en-US" sz="3200" dirty="0">
                <a:solidFill>
                  <a:schemeClr val="bg1"/>
                </a:solidFill>
              </a:rPr>
              <a:t>Liabilities - </a:t>
            </a:r>
            <a:r>
              <a:rPr lang="en-US" sz="3200" dirty="0" smtClean="0">
                <a:solidFill>
                  <a:schemeClr val="bg1"/>
                </a:solidFill>
              </a:rPr>
              <a:t>$40,342</a:t>
            </a:r>
            <a:endParaRPr lang="en-US" sz="3200" dirty="0">
              <a:solidFill>
                <a:schemeClr val="bg1"/>
              </a:solidFill>
            </a:endParaRP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3200" dirty="0">
                <a:solidFill>
                  <a:schemeClr val="bg1"/>
                </a:solidFill>
              </a:rPr>
              <a:t>Total Net </a:t>
            </a:r>
            <a:r>
              <a:rPr lang="en-US" sz="3200" dirty="0" smtClean="0">
                <a:solidFill>
                  <a:schemeClr val="bg1"/>
                </a:solidFill>
              </a:rPr>
              <a:t>Position - </a:t>
            </a:r>
            <a:r>
              <a:rPr lang="en-US" sz="3200" dirty="0" smtClean="0">
                <a:solidFill>
                  <a:schemeClr val="bg1"/>
                </a:solidFill>
              </a:rPr>
              <a:t>$193,040</a:t>
            </a:r>
            <a:endParaRPr lang="en-US" sz="3200" dirty="0">
              <a:solidFill>
                <a:schemeClr val="bg1"/>
              </a:solidFill>
            </a:endParaRP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3000" dirty="0" smtClean="0">
                <a:solidFill>
                  <a:schemeClr val="bg1"/>
                </a:solidFill>
              </a:rPr>
              <a:t>Total Revenues </a:t>
            </a:r>
            <a:r>
              <a:rPr lang="en-US" sz="3000" dirty="0">
                <a:solidFill>
                  <a:schemeClr val="bg1"/>
                </a:solidFill>
              </a:rPr>
              <a:t>- </a:t>
            </a:r>
            <a:r>
              <a:rPr lang="en-US" sz="3000" dirty="0" smtClean="0">
                <a:solidFill>
                  <a:schemeClr val="bg1"/>
                </a:solidFill>
              </a:rPr>
              <a:t>$112,675</a:t>
            </a:r>
            <a:endParaRPr lang="en-US" sz="3000" dirty="0" smtClean="0">
              <a:solidFill>
                <a:schemeClr val="bg1"/>
              </a:solidFill>
            </a:endParaRP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3000" dirty="0" smtClean="0">
                <a:solidFill>
                  <a:schemeClr val="bg1"/>
                </a:solidFill>
              </a:rPr>
              <a:t>Total Expenses - </a:t>
            </a:r>
            <a:r>
              <a:rPr lang="en-US" sz="3000" dirty="0" smtClean="0">
                <a:solidFill>
                  <a:schemeClr val="bg1"/>
                </a:solidFill>
              </a:rPr>
              <a:t>$102,430</a:t>
            </a:r>
            <a:endParaRPr lang="en-US" sz="3000" dirty="0">
              <a:solidFill>
                <a:schemeClr val="bg1"/>
              </a:solidFill>
            </a:endParaRP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3000" dirty="0" smtClean="0">
                <a:solidFill>
                  <a:schemeClr val="bg1"/>
                </a:solidFill>
              </a:rPr>
              <a:t>Net Change - increase </a:t>
            </a:r>
            <a:r>
              <a:rPr lang="en-US" sz="3000" dirty="0">
                <a:solidFill>
                  <a:schemeClr val="bg1"/>
                </a:solidFill>
              </a:rPr>
              <a:t>in </a:t>
            </a:r>
            <a:r>
              <a:rPr lang="en-US" sz="3000" dirty="0" smtClean="0">
                <a:solidFill>
                  <a:schemeClr val="bg1"/>
                </a:solidFill>
              </a:rPr>
              <a:t>Net </a:t>
            </a:r>
            <a:r>
              <a:rPr lang="en-US" sz="3000" dirty="0" smtClean="0">
                <a:solidFill>
                  <a:schemeClr val="bg1"/>
                </a:solidFill>
              </a:rPr>
              <a:t>Position $10,245</a:t>
            </a:r>
            <a:endParaRPr lang="en-US" sz="30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/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640080" lvl="1" fontAlgn="auto">
              <a:spcAft>
                <a:spcPts val="0"/>
              </a:spcAft>
              <a:defRPr/>
            </a:pPr>
            <a:endParaRPr lang="en-US" dirty="0" smtClean="0"/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4800"/>
            <a:ext cx="1676400" cy="9313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5327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3920</TotalTime>
  <Words>869</Words>
  <Application>Microsoft Office PowerPoint</Application>
  <PresentationFormat>On-screen Show (4:3)</PresentationFormat>
  <Paragraphs>126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Rockwell</vt:lpstr>
      <vt:lpstr>Wingdings 2</vt:lpstr>
      <vt:lpstr>Foundry</vt:lpstr>
      <vt:lpstr>City of Van Alstyne 2014 Annual Financial Report</vt:lpstr>
      <vt:lpstr>Agenda</vt:lpstr>
      <vt:lpstr>Objectives &amp; Scope of Audit</vt:lpstr>
      <vt:lpstr>Financial Report </vt:lpstr>
      <vt:lpstr>Financial Highlights –  Government-Wide Statements</vt:lpstr>
      <vt:lpstr>Financial Highlights –  Fund Statements – General Fund</vt:lpstr>
      <vt:lpstr>Financial Highlights –  Fund Statements – Water &amp; Sewer </vt:lpstr>
      <vt:lpstr>Financial Highlights –  Component Units</vt:lpstr>
      <vt:lpstr>Financial Highlights –  Component Units</vt:lpstr>
      <vt:lpstr>Overview of Audit Results</vt:lpstr>
      <vt:lpstr>Recommendations</vt:lpstr>
      <vt:lpstr>Recommendations</vt:lpstr>
      <vt:lpstr>Required Governance Communications Letter</vt:lpstr>
      <vt:lpstr>Closing Remarks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CITP Audit Review</dc:title>
  <dc:creator>Tom Gregg</dc:creator>
  <cp:lastModifiedBy>Susan LaFollett</cp:lastModifiedBy>
  <cp:revision>224</cp:revision>
  <cp:lastPrinted>2014-03-14T18:03:06Z</cp:lastPrinted>
  <dcterms:created xsi:type="dcterms:W3CDTF">2009-09-24T02:25:27Z</dcterms:created>
  <dcterms:modified xsi:type="dcterms:W3CDTF">2015-05-12T19:53:57Z</dcterms:modified>
</cp:coreProperties>
</file>