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257" r:id="rId3"/>
    <p:sldId id="258" r:id="rId4"/>
    <p:sldId id="259" r:id="rId5"/>
    <p:sldId id="308" r:id="rId6"/>
    <p:sldId id="317" r:id="rId7"/>
    <p:sldId id="264" r:id="rId8"/>
    <p:sldId id="303" r:id="rId9"/>
    <p:sldId id="313" r:id="rId10"/>
    <p:sldId id="314" r:id="rId11"/>
    <p:sldId id="307" r:id="rId12"/>
    <p:sldId id="318" r:id="rId13"/>
    <p:sldId id="316" r:id="rId14"/>
    <p:sldId id="263" r:id="rId15"/>
    <p:sldId id="296" r:id="rId16"/>
  </p:sldIdLst>
  <p:sldSz cx="9144000" cy="6858000" type="screen4x3"/>
  <p:notesSz cx="6954838" cy="923925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userDrawn="1">
          <p15:clr>
            <a:srgbClr val="A4A3A4"/>
          </p15:clr>
        </p15:guide>
        <p15:guide id="2"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76" autoAdjust="0"/>
  </p:normalViewPr>
  <p:slideViewPr>
    <p:cSldViewPr>
      <p:cViewPr varScale="1">
        <p:scale>
          <a:sx n="110" d="100"/>
          <a:sy n="110" d="100"/>
        </p:scale>
        <p:origin x="1680" y="10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varScale="1">
        <p:scale>
          <a:sx n="69" d="100"/>
          <a:sy n="69" d="100"/>
        </p:scale>
        <p:origin x="-3252" y="-102"/>
      </p:cViewPr>
      <p:guideLst>
        <p:guide orient="horz" pos="2910"/>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4082" cy="461326"/>
          </a:xfrm>
          <a:prstGeom prst="rect">
            <a:avLst/>
          </a:prstGeom>
        </p:spPr>
        <p:txBody>
          <a:bodyPr vert="horz" lIns="91659" tIns="45830" rIns="91659" bIns="45830" rtlCol="0"/>
          <a:lstStyle>
            <a:lvl1pPr algn="l">
              <a:defRPr sz="1200"/>
            </a:lvl1pPr>
          </a:lstStyle>
          <a:p>
            <a:endParaRPr lang="en-US" dirty="0"/>
          </a:p>
        </p:txBody>
      </p:sp>
      <p:sp>
        <p:nvSpPr>
          <p:cNvPr id="3" name="Date Placeholder 2"/>
          <p:cNvSpPr>
            <a:spLocks noGrp="1"/>
          </p:cNvSpPr>
          <p:nvPr>
            <p:ph type="dt" sz="quarter" idx="1"/>
          </p:nvPr>
        </p:nvSpPr>
        <p:spPr>
          <a:xfrm>
            <a:off x="3939164" y="1"/>
            <a:ext cx="3014082" cy="461326"/>
          </a:xfrm>
          <a:prstGeom prst="rect">
            <a:avLst/>
          </a:prstGeom>
        </p:spPr>
        <p:txBody>
          <a:bodyPr vert="horz" lIns="91659" tIns="45830" rIns="91659" bIns="45830" rtlCol="0"/>
          <a:lstStyle>
            <a:lvl1pPr algn="r">
              <a:defRPr sz="1200"/>
            </a:lvl1pPr>
          </a:lstStyle>
          <a:p>
            <a:fld id="{DFA32A64-F6D4-4115-946E-B9E5C8923C8F}" type="datetimeFigureOut">
              <a:rPr lang="en-US" smtClean="0"/>
              <a:t>6/14/2016</a:t>
            </a:fld>
            <a:endParaRPr lang="en-US" dirty="0"/>
          </a:p>
        </p:txBody>
      </p:sp>
      <p:sp>
        <p:nvSpPr>
          <p:cNvPr id="4" name="Footer Placeholder 3"/>
          <p:cNvSpPr>
            <a:spLocks noGrp="1"/>
          </p:cNvSpPr>
          <p:nvPr>
            <p:ph type="ftr" sz="quarter" idx="2"/>
          </p:nvPr>
        </p:nvSpPr>
        <p:spPr>
          <a:xfrm>
            <a:off x="0" y="8776334"/>
            <a:ext cx="3014082" cy="461326"/>
          </a:xfrm>
          <a:prstGeom prst="rect">
            <a:avLst/>
          </a:prstGeom>
        </p:spPr>
        <p:txBody>
          <a:bodyPr vert="horz" lIns="91659" tIns="45830" rIns="91659" bIns="4583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164" y="8776334"/>
            <a:ext cx="3014082" cy="461326"/>
          </a:xfrm>
          <a:prstGeom prst="rect">
            <a:avLst/>
          </a:prstGeom>
        </p:spPr>
        <p:txBody>
          <a:bodyPr vert="horz" lIns="91659" tIns="45830" rIns="91659" bIns="45830" rtlCol="0" anchor="b"/>
          <a:lstStyle>
            <a:lvl1pPr algn="r">
              <a:defRPr sz="1200"/>
            </a:lvl1pPr>
          </a:lstStyle>
          <a:p>
            <a:fld id="{C7F965D9-2310-471B-B006-36F4494ABD91}" type="slidenum">
              <a:rPr lang="en-US" smtClean="0"/>
              <a:t>‹#›</a:t>
            </a:fld>
            <a:endParaRPr lang="en-US" dirty="0"/>
          </a:p>
        </p:txBody>
      </p:sp>
    </p:spTree>
    <p:extLst>
      <p:ext uri="{BB962C8B-B14F-4D97-AF65-F5344CB8AC3E}">
        <p14:creationId xmlns:p14="http://schemas.microsoft.com/office/powerpoint/2010/main" val="4212869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4082" cy="461326"/>
          </a:xfrm>
          <a:prstGeom prst="rect">
            <a:avLst/>
          </a:prstGeom>
        </p:spPr>
        <p:txBody>
          <a:bodyPr vert="horz" lIns="91659" tIns="45830" rIns="91659" bIns="45830" rtlCol="0"/>
          <a:lstStyle>
            <a:lvl1pPr algn="l">
              <a:defRPr sz="1200"/>
            </a:lvl1pPr>
          </a:lstStyle>
          <a:p>
            <a:endParaRPr lang="en-US" dirty="0"/>
          </a:p>
        </p:txBody>
      </p:sp>
      <p:sp>
        <p:nvSpPr>
          <p:cNvPr id="3" name="Date Placeholder 2"/>
          <p:cNvSpPr>
            <a:spLocks noGrp="1"/>
          </p:cNvSpPr>
          <p:nvPr>
            <p:ph type="dt" idx="1"/>
          </p:nvPr>
        </p:nvSpPr>
        <p:spPr>
          <a:xfrm>
            <a:off x="3939164" y="1"/>
            <a:ext cx="3014082" cy="461326"/>
          </a:xfrm>
          <a:prstGeom prst="rect">
            <a:avLst/>
          </a:prstGeom>
        </p:spPr>
        <p:txBody>
          <a:bodyPr vert="horz" lIns="91659" tIns="45830" rIns="91659" bIns="45830" rtlCol="0"/>
          <a:lstStyle>
            <a:lvl1pPr algn="r">
              <a:defRPr sz="1200"/>
            </a:lvl1pPr>
          </a:lstStyle>
          <a:p>
            <a:fld id="{27F385E8-B9BB-406A-84F6-B7C21254ED26}" type="datetimeFigureOut">
              <a:rPr lang="en-US" smtClean="0"/>
              <a:t>6/14/2016</a:t>
            </a:fld>
            <a:endParaRPr lang="en-US" dirty="0"/>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1659" tIns="45830" rIns="91659" bIns="45830" rtlCol="0" anchor="ctr"/>
          <a:lstStyle/>
          <a:p>
            <a:endParaRPr lang="en-US" dirty="0"/>
          </a:p>
        </p:txBody>
      </p:sp>
      <p:sp>
        <p:nvSpPr>
          <p:cNvPr id="5" name="Notes Placeholder 4"/>
          <p:cNvSpPr>
            <a:spLocks noGrp="1"/>
          </p:cNvSpPr>
          <p:nvPr>
            <p:ph type="body" sz="quarter" idx="3"/>
          </p:nvPr>
        </p:nvSpPr>
        <p:spPr>
          <a:xfrm>
            <a:off x="695803" y="4388963"/>
            <a:ext cx="5563234" cy="4156708"/>
          </a:xfrm>
          <a:prstGeom prst="rect">
            <a:avLst/>
          </a:prstGeom>
        </p:spPr>
        <p:txBody>
          <a:bodyPr vert="horz" lIns="91659" tIns="45830" rIns="91659" bIns="458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6334"/>
            <a:ext cx="3014082" cy="461326"/>
          </a:xfrm>
          <a:prstGeom prst="rect">
            <a:avLst/>
          </a:prstGeom>
        </p:spPr>
        <p:txBody>
          <a:bodyPr vert="horz" lIns="91659" tIns="45830" rIns="91659" bIns="4583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164" y="8776334"/>
            <a:ext cx="3014082" cy="461326"/>
          </a:xfrm>
          <a:prstGeom prst="rect">
            <a:avLst/>
          </a:prstGeom>
        </p:spPr>
        <p:txBody>
          <a:bodyPr vert="horz" lIns="91659" tIns="45830" rIns="91659" bIns="45830" rtlCol="0" anchor="b"/>
          <a:lstStyle>
            <a:lvl1pPr algn="r">
              <a:defRPr sz="1200"/>
            </a:lvl1pPr>
          </a:lstStyle>
          <a:p>
            <a:fld id="{3ACAE9D7-728D-40F9-B5F0-F2A03E6061F9}" type="slidenum">
              <a:rPr lang="en-US" smtClean="0"/>
              <a:t>‹#›</a:t>
            </a:fld>
            <a:endParaRPr lang="en-US" dirty="0"/>
          </a:p>
        </p:txBody>
      </p:sp>
    </p:spTree>
    <p:extLst>
      <p:ext uri="{BB962C8B-B14F-4D97-AF65-F5344CB8AC3E}">
        <p14:creationId xmlns:p14="http://schemas.microsoft.com/office/powerpoint/2010/main" val="1290846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CAE9D7-728D-40F9-B5F0-F2A03E6061F9}" type="slidenum">
              <a:rPr lang="en-US" smtClean="0"/>
              <a:t>1</a:t>
            </a:fld>
            <a:endParaRPr lang="en-US" dirty="0"/>
          </a:p>
        </p:txBody>
      </p:sp>
    </p:spTree>
    <p:extLst>
      <p:ext uri="{BB962C8B-B14F-4D97-AF65-F5344CB8AC3E}">
        <p14:creationId xmlns:p14="http://schemas.microsoft.com/office/powerpoint/2010/main" val="239238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168CD516-D8F7-4980-B615-C80EDA1536FE}" type="datetimeFigureOut">
              <a:rPr lang="en-US"/>
              <a:pPr>
                <a:defRPr/>
              </a:pPr>
              <a:t>6/14/2016</a:t>
            </a:fld>
            <a:endParaRPr lang="en-US" dirty="0"/>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B0D222B5-69C9-4E7C-959F-6C62649CC235}" type="slidenum">
              <a:rPr lang="en-US"/>
              <a:pPr>
                <a:defRPr/>
              </a:pPr>
              <a:t>‹#›</a:t>
            </a:fld>
            <a:endParaRPr lang="en-US" dirty="0"/>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Date Placeholder 13"/>
          <p:cNvSpPr>
            <a:spLocks noGrp="1"/>
          </p:cNvSpPr>
          <p:nvPr>
            <p:ph type="dt" sz="half" idx="11"/>
          </p:nvPr>
        </p:nvSpPr>
        <p:spPr/>
        <p:txBody>
          <a:bodyPr/>
          <a:lstStyle>
            <a:lvl1pPr>
              <a:defRPr/>
            </a:lvl1pPr>
          </a:lstStyle>
          <a:p>
            <a:pPr>
              <a:defRPr/>
            </a:pPr>
            <a:fld id="{C62D591C-2A77-4EB9-A616-85D65906BFB4}" type="datetimeFigureOut">
              <a:rPr lang="en-US"/>
              <a:pPr>
                <a:defRPr/>
              </a:pPr>
              <a:t>6/14/2016</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E7F89888-8A63-474E-AC42-82D5B1715F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Date Placeholder 13"/>
          <p:cNvSpPr>
            <a:spLocks noGrp="1"/>
          </p:cNvSpPr>
          <p:nvPr>
            <p:ph type="dt" sz="half" idx="11"/>
          </p:nvPr>
        </p:nvSpPr>
        <p:spPr/>
        <p:txBody>
          <a:bodyPr/>
          <a:lstStyle>
            <a:lvl1pPr>
              <a:defRPr/>
            </a:lvl1pPr>
          </a:lstStyle>
          <a:p>
            <a:pPr>
              <a:defRPr/>
            </a:pPr>
            <a:fld id="{BF5503CA-8171-4E4B-A70B-AD0259788554}" type="datetimeFigureOut">
              <a:rPr lang="en-US"/>
              <a:pPr>
                <a:defRPr/>
              </a:pPr>
              <a:t>6/14/2016</a:t>
            </a:fld>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577CE5A0-8090-412A-978E-5B4E59AE16D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90101CA5-85DB-4291-B3AF-0F8E0E2D1398}" type="datetimeFigureOut">
              <a:rPr lang="en-US"/>
              <a:pPr>
                <a:defRPr/>
              </a:pPr>
              <a:t>6/14/2016</a:t>
            </a:fld>
            <a:endParaRPr lang="en-US" dirty="0"/>
          </a:p>
        </p:txBody>
      </p:sp>
      <p:sp>
        <p:nvSpPr>
          <p:cNvPr id="6" name="Footer Placeholder 4"/>
          <p:cNvSpPr>
            <a:spLocks noGrp="1"/>
          </p:cNvSpPr>
          <p:nvPr>
            <p:ph type="ftr" sz="quarter" idx="11"/>
          </p:nvPr>
        </p:nvSpPr>
        <p:spPr/>
        <p:txBody>
          <a:bodyPr/>
          <a:lstStyle>
            <a:lvl1pPr>
              <a:defRPr/>
            </a:lvl1pPr>
            <a:extLst/>
          </a:lstStyle>
          <a:p>
            <a:pPr>
              <a:defRPr/>
            </a:pPr>
            <a:endParaRPr lang="en-US" dirty="0"/>
          </a:p>
        </p:txBody>
      </p:sp>
      <p:sp>
        <p:nvSpPr>
          <p:cNvPr id="7" name="Slide Number Placeholder 5"/>
          <p:cNvSpPr>
            <a:spLocks noGrp="1"/>
          </p:cNvSpPr>
          <p:nvPr>
            <p:ph type="sldNum" sz="quarter" idx="12"/>
          </p:nvPr>
        </p:nvSpPr>
        <p:spPr/>
        <p:txBody>
          <a:bodyPr/>
          <a:lstStyle>
            <a:lvl1pPr>
              <a:defRPr/>
            </a:lvl1pPr>
            <a:extLst/>
          </a:lstStyle>
          <a:p>
            <a:pPr>
              <a:defRPr/>
            </a:pPr>
            <a:fld id="{6B959249-BC98-483F-B157-A338759D253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6D8A7F79-B48C-4902-83FD-7A035EDEB035}" type="datetimeFigureOut">
              <a:rPr lang="en-US"/>
              <a:pPr>
                <a:defRPr/>
              </a:pPr>
              <a:t>6/14/2016</a:t>
            </a:fld>
            <a:endParaRPr lang="en-US" dirty="0"/>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5398AA8-8FEC-47B2-A610-4D3C1187E708}" type="slidenum">
              <a:rPr lang="en-US"/>
              <a:pPr>
                <a:defRPr/>
              </a:pPr>
              <a:t>‹#›</a:t>
            </a:fld>
            <a:endParaRPr lang="en-US" dirty="0"/>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8CD3AF13-2BA7-460E-AEF4-CF0363545DCD}" type="datetimeFigureOut">
              <a:rPr lang="en-US"/>
              <a:pPr>
                <a:defRPr/>
              </a:pPr>
              <a:t>6/14/2016</a:t>
            </a:fld>
            <a:endParaRPr lang="en-US" dirty="0"/>
          </a:p>
        </p:txBody>
      </p:sp>
      <p:sp>
        <p:nvSpPr>
          <p:cNvPr id="7" name="Footer Placeholder 5"/>
          <p:cNvSpPr>
            <a:spLocks noGrp="1"/>
          </p:cNvSpPr>
          <p:nvPr>
            <p:ph type="ftr" sz="quarter" idx="11"/>
          </p:nvPr>
        </p:nvSpPr>
        <p:spPr/>
        <p:txBody>
          <a:bodyPr/>
          <a:lstStyle>
            <a:lvl1pPr>
              <a:defRPr/>
            </a:lvl1pPr>
            <a:extLst/>
          </a:lstStyle>
          <a:p>
            <a:pPr>
              <a:defRPr/>
            </a:pPr>
            <a:endParaRPr lang="en-US" dirty="0"/>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2FA4BDAB-280F-4C90-8D08-B44EC556A25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dirty="0"/>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A8F32CD7-F854-41FF-B27F-730C600D4A3B}" type="datetimeFigureOut">
              <a:rPr lang="en-US"/>
              <a:pPr>
                <a:defRPr/>
              </a:pPr>
              <a:t>6/14/2016</a:t>
            </a:fld>
            <a:endParaRPr lang="en-US" dirty="0"/>
          </a:p>
        </p:txBody>
      </p:sp>
      <p:sp>
        <p:nvSpPr>
          <p:cNvPr id="10" name="Footer Placeholder 7"/>
          <p:cNvSpPr>
            <a:spLocks noGrp="1"/>
          </p:cNvSpPr>
          <p:nvPr>
            <p:ph type="ftr" sz="quarter" idx="11"/>
          </p:nvPr>
        </p:nvSpPr>
        <p:spPr/>
        <p:txBody>
          <a:bodyPr/>
          <a:lstStyle>
            <a:lvl1pPr>
              <a:defRPr/>
            </a:lvl1pPr>
            <a:extLst/>
          </a:lstStyle>
          <a:p>
            <a:pPr>
              <a:defRPr/>
            </a:pPr>
            <a:endParaRPr lang="en-US" dirty="0"/>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E6A783D7-E061-4E44-971A-BFDEBF39F47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06FCB90C-EC40-4827-B988-B8972CCB093C}" type="datetimeFigureOut">
              <a:rPr lang="en-US"/>
              <a:pPr>
                <a:defRPr/>
              </a:pPr>
              <a:t>6/14/2016</a:t>
            </a:fld>
            <a:endParaRPr lang="en-US" dirty="0"/>
          </a:p>
        </p:txBody>
      </p:sp>
      <p:sp>
        <p:nvSpPr>
          <p:cNvPr id="5" name="Footer Placeholder 3"/>
          <p:cNvSpPr>
            <a:spLocks noGrp="1"/>
          </p:cNvSpPr>
          <p:nvPr>
            <p:ph type="ftr" sz="quarter" idx="11"/>
          </p:nvPr>
        </p:nvSpPr>
        <p:spPr/>
        <p:txBody>
          <a:bodyPr/>
          <a:lstStyle>
            <a:lvl1pPr>
              <a:defRPr/>
            </a:lvl1pPr>
            <a:extLst/>
          </a:lstStyle>
          <a:p>
            <a:pPr>
              <a:defRPr/>
            </a:pPr>
            <a:endParaRPr lang="en-US" dirty="0"/>
          </a:p>
        </p:txBody>
      </p:sp>
      <p:sp>
        <p:nvSpPr>
          <p:cNvPr id="6" name="Slide Number Placeholder 4"/>
          <p:cNvSpPr>
            <a:spLocks noGrp="1"/>
          </p:cNvSpPr>
          <p:nvPr>
            <p:ph type="sldNum" sz="quarter" idx="12"/>
          </p:nvPr>
        </p:nvSpPr>
        <p:spPr/>
        <p:txBody>
          <a:bodyPr/>
          <a:lstStyle>
            <a:lvl1pPr>
              <a:defRPr/>
            </a:lvl1pPr>
            <a:extLst/>
          </a:lstStyle>
          <a:p>
            <a:pPr>
              <a:defRPr/>
            </a:pPr>
            <a:fld id="{274613B7-248F-4476-B5F3-30DA4F57DB3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dirty="0"/>
          </a:p>
        </p:txBody>
      </p:sp>
      <p:sp>
        <p:nvSpPr>
          <p:cNvPr id="3" name="Date Placeholder 13"/>
          <p:cNvSpPr>
            <a:spLocks noGrp="1"/>
          </p:cNvSpPr>
          <p:nvPr>
            <p:ph type="dt" sz="half" idx="11"/>
          </p:nvPr>
        </p:nvSpPr>
        <p:spPr/>
        <p:txBody>
          <a:bodyPr/>
          <a:lstStyle>
            <a:lvl1pPr>
              <a:defRPr/>
            </a:lvl1pPr>
          </a:lstStyle>
          <a:p>
            <a:pPr>
              <a:defRPr/>
            </a:pPr>
            <a:fld id="{D8D5FE9E-D42F-49E7-B924-84CE39BF592C}" type="datetimeFigureOut">
              <a:rPr lang="en-US"/>
              <a:pPr>
                <a:defRPr/>
              </a:pPr>
              <a:t>6/14/2016</a:t>
            </a:fld>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820CD344-4DD5-4444-A81F-AE1FC5C767E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8A910176-D98C-4D93-8978-11B415FD8AFF}" type="datetimeFigureOut">
              <a:rPr lang="en-US"/>
              <a:pPr>
                <a:defRPr/>
              </a:pPr>
              <a:t>6/14/2016</a:t>
            </a:fld>
            <a:endParaRPr lang="en-US" dirty="0"/>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500A567D-E59C-4232-A6D3-F8B086935FB9}" type="slidenum">
              <a:rPr lang="en-US"/>
              <a:pPr>
                <a:defRPr/>
              </a:pPr>
              <a:t>‹#›</a:t>
            </a:fld>
            <a:endParaRPr lang="en-US" dirty="0"/>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dirty="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90D70D17-91B9-42C7-9F62-F85F0BE81E2F}" type="datetimeFigureOut">
              <a:rPr lang="en-US"/>
              <a:pPr>
                <a:defRPr/>
              </a:pPr>
              <a:t>6/14/2016</a:t>
            </a:fld>
            <a:endParaRPr lang="en-US" dirty="0"/>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3E80FA7A-E7FB-4499-9DDF-EF68591DEE04}" type="slidenum">
              <a:rPr lang="en-US"/>
              <a:pPr>
                <a:defRPr/>
              </a:pPr>
              <a:t>‹#›</a:t>
            </a:fld>
            <a:endParaRPr lang="en-US" dirty="0"/>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dirty="0"/>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A76ABD36-C156-48C7-896E-459D2C178822}" type="datetimeFigureOut">
              <a:rPr lang="en-US"/>
              <a:pPr>
                <a:defRPr/>
              </a:pPr>
              <a:t>6/14/2016</a:t>
            </a:fld>
            <a:endParaRPr lang="en-US" dirty="0"/>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defRPr>
            </a:lvl1pPr>
            <a:extLst/>
          </a:lstStyle>
          <a:p>
            <a:pPr>
              <a:defRPr/>
            </a:pPr>
            <a:fld id="{92920102-5E9B-488D-9C81-B3EE450EE8FB}" type="slidenum">
              <a:rPr lang="en-US"/>
              <a:pPr>
                <a:defRPr/>
              </a:pPr>
              <a:t>‹#›</a:t>
            </a:fld>
            <a:endParaRPr lang="en-US" dirty="0"/>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04" r:id="rId7"/>
    <p:sldLayoutId id="2147483713" r:id="rId8"/>
    <p:sldLayoutId id="2147483714" r:id="rId9"/>
    <p:sldLayoutId id="2147483705" r:id="rId10"/>
    <p:sldLayoutId id="2147483706" r:id="rId11"/>
  </p:sldLayoutIdLst>
  <p:txStyles>
    <p:titleStyle>
      <a:lvl1pPr marL="53975" indent="-53975" algn="r" rtl="0" fontAlgn="base">
        <a:spcBef>
          <a:spcPct val="0"/>
        </a:spcBef>
        <a:spcAft>
          <a:spcPct val="0"/>
        </a:spcAft>
        <a:defRPr sz="4600" kern="1200">
          <a:solidFill>
            <a:srgbClr val="FFF49C"/>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FFF49C"/>
          </a:solidFill>
          <a:latin typeface="Rockwell" pitchFamily="18" charset="0"/>
        </a:defRPr>
      </a:lvl2pPr>
      <a:lvl3pPr marL="53975" indent="-53975" algn="r" rtl="0" fontAlgn="base">
        <a:spcBef>
          <a:spcPct val="0"/>
        </a:spcBef>
        <a:spcAft>
          <a:spcPct val="0"/>
        </a:spcAft>
        <a:defRPr sz="4600">
          <a:solidFill>
            <a:srgbClr val="FFF49C"/>
          </a:solidFill>
          <a:latin typeface="Rockwell" pitchFamily="18" charset="0"/>
        </a:defRPr>
      </a:lvl3pPr>
      <a:lvl4pPr marL="53975" indent="-53975" algn="r" rtl="0" fontAlgn="base">
        <a:spcBef>
          <a:spcPct val="0"/>
        </a:spcBef>
        <a:spcAft>
          <a:spcPct val="0"/>
        </a:spcAft>
        <a:defRPr sz="4600">
          <a:solidFill>
            <a:srgbClr val="FFF49C"/>
          </a:solidFill>
          <a:latin typeface="Rockwell" pitchFamily="18" charset="0"/>
        </a:defRPr>
      </a:lvl4pPr>
      <a:lvl5pPr marL="53975" indent="-53975" algn="r" rtl="0" fontAlgn="base">
        <a:spcBef>
          <a:spcPct val="0"/>
        </a:spcBef>
        <a:spcAft>
          <a:spcPct val="0"/>
        </a:spcAft>
        <a:defRPr sz="4600">
          <a:solidFill>
            <a:srgbClr val="FFF49C"/>
          </a:solidFill>
          <a:latin typeface="Rockwell" pitchFamily="18" charset="0"/>
        </a:defRPr>
      </a:lvl5pPr>
      <a:lvl6pPr marL="511175" indent="-53975" algn="r" rtl="0" fontAlgn="base">
        <a:spcBef>
          <a:spcPct val="0"/>
        </a:spcBef>
        <a:spcAft>
          <a:spcPct val="0"/>
        </a:spcAft>
        <a:defRPr sz="4600">
          <a:solidFill>
            <a:srgbClr val="FFF49C"/>
          </a:solidFill>
          <a:latin typeface="Rockwell" pitchFamily="18" charset="0"/>
        </a:defRPr>
      </a:lvl6pPr>
      <a:lvl7pPr marL="968375" indent="-53975" algn="r" rtl="0" fontAlgn="base">
        <a:spcBef>
          <a:spcPct val="0"/>
        </a:spcBef>
        <a:spcAft>
          <a:spcPct val="0"/>
        </a:spcAft>
        <a:defRPr sz="4600">
          <a:solidFill>
            <a:srgbClr val="FFF49C"/>
          </a:solidFill>
          <a:latin typeface="Rockwell" pitchFamily="18" charset="0"/>
        </a:defRPr>
      </a:lvl7pPr>
      <a:lvl8pPr marL="1425575" indent="-53975" algn="r" rtl="0" fontAlgn="base">
        <a:spcBef>
          <a:spcPct val="0"/>
        </a:spcBef>
        <a:spcAft>
          <a:spcPct val="0"/>
        </a:spcAft>
        <a:defRPr sz="4600">
          <a:solidFill>
            <a:srgbClr val="FFF49C"/>
          </a:solidFill>
          <a:latin typeface="Rockwell" pitchFamily="18" charset="0"/>
        </a:defRPr>
      </a:lvl8pPr>
      <a:lvl9pPr marL="1882775" indent="-53975" algn="r" rtl="0" fontAlgn="base">
        <a:spcBef>
          <a:spcPct val="0"/>
        </a:spcBef>
        <a:spcAft>
          <a:spcPct val="0"/>
        </a:spcAft>
        <a:defRPr sz="4600">
          <a:solidFill>
            <a:srgbClr val="FFF49C"/>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B58B80"/>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B58B80"/>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B58B80"/>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indent="0" fontAlgn="auto">
              <a:spcAft>
                <a:spcPts val="0"/>
              </a:spcAft>
              <a:defRPr/>
            </a:pPr>
            <a:r>
              <a:rPr lang="en-US" dirty="0" smtClean="0">
                <a:solidFill>
                  <a:schemeClr val="tx2">
                    <a:tint val="100000"/>
                    <a:shade val="90000"/>
                    <a:satMod val="250000"/>
                    <a:alpha val="100000"/>
                  </a:schemeClr>
                </a:solidFill>
              </a:rPr>
              <a:t>City of Van Alstyne</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2015 </a:t>
            </a:r>
            <a:r>
              <a:rPr lang="en-US" dirty="0" smtClean="0">
                <a:solidFill>
                  <a:schemeClr val="tx2">
                    <a:tint val="100000"/>
                    <a:shade val="90000"/>
                    <a:satMod val="250000"/>
                    <a:alpha val="100000"/>
                  </a:schemeClr>
                </a:solidFill>
              </a:rPr>
              <a:t>Annual Financial Report</a:t>
            </a:r>
            <a:endParaRPr lang="en-US" dirty="0">
              <a:solidFill>
                <a:schemeClr val="tx2">
                  <a:tint val="100000"/>
                  <a:shade val="90000"/>
                  <a:satMod val="250000"/>
                  <a:alpha val="100000"/>
                </a:schemeClr>
              </a:solidFill>
            </a:endParaRPr>
          </a:p>
        </p:txBody>
      </p:sp>
      <p:sp>
        <p:nvSpPr>
          <p:cNvPr id="3" name="Subtitle 2"/>
          <p:cNvSpPr>
            <a:spLocks noGrp="1"/>
          </p:cNvSpPr>
          <p:nvPr>
            <p:ph type="subTitle" idx="1"/>
          </p:nvPr>
        </p:nvSpPr>
        <p:spPr>
          <a:xfrm>
            <a:off x="2133600" y="2819400"/>
            <a:ext cx="6781800" cy="3276600"/>
          </a:xfrm>
        </p:spPr>
        <p:txBody>
          <a:bodyPr>
            <a:noAutofit/>
          </a:bodyPr>
          <a:lstStyle/>
          <a:p>
            <a:pPr fontAlgn="auto">
              <a:spcAft>
                <a:spcPts val="0"/>
              </a:spcAft>
              <a:buFont typeface="Wingdings 2"/>
              <a:buNone/>
              <a:defRPr/>
            </a:pPr>
            <a:r>
              <a:rPr lang="en-US" dirty="0" smtClean="0">
                <a:solidFill>
                  <a:schemeClr val="bg1"/>
                </a:solidFill>
              </a:rPr>
              <a:t>Presented by:</a:t>
            </a:r>
            <a:br>
              <a:rPr lang="en-US" dirty="0" smtClean="0">
                <a:solidFill>
                  <a:schemeClr val="bg1"/>
                </a:solidFill>
              </a:rPr>
            </a:br>
            <a:r>
              <a:rPr lang="en-US" dirty="0" smtClean="0">
                <a:solidFill>
                  <a:schemeClr val="bg1"/>
                </a:solidFill>
              </a:rPr>
              <a:t>Susan K. LaFollett CPA</a:t>
            </a:r>
          </a:p>
          <a:p>
            <a:pPr fontAlgn="auto">
              <a:spcAft>
                <a:spcPts val="0"/>
              </a:spcAft>
              <a:buFont typeface="Wingdings 2"/>
              <a:buNone/>
              <a:defRPr/>
            </a:pPr>
            <a:r>
              <a:rPr lang="en-US" sz="2400" dirty="0" smtClean="0">
                <a:solidFill>
                  <a:schemeClr val="bg1"/>
                </a:solidFill>
              </a:rPr>
              <a:t>Managing Partner</a:t>
            </a:r>
          </a:p>
          <a:p>
            <a:pPr fontAlgn="auto">
              <a:spcAft>
                <a:spcPts val="0"/>
              </a:spcAft>
              <a:buFont typeface="Wingdings 2"/>
              <a:buNone/>
              <a:defRPr/>
            </a:pPr>
            <a:r>
              <a:rPr lang="en-US" dirty="0" smtClean="0">
                <a:solidFill>
                  <a:schemeClr val="bg1"/>
                </a:solidFill>
              </a:rPr>
              <a:t>LaFollett and Abbott PLLC</a:t>
            </a:r>
          </a:p>
          <a:p>
            <a:pPr fontAlgn="auto">
              <a:spcAft>
                <a:spcPts val="0"/>
              </a:spcAft>
              <a:buFont typeface="Wingdings 2"/>
              <a:buNone/>
              <a:defRPr/>
            </a:pPr>
            <a:r>
              <a:rPr lang="en-US" sz="2400" dirty="0" smtClean="0">
                <a:solidFill>
                  <a:schemeClr val="bg1"/>
                </a:solidFill>
              </a:rPr>
              <a:t>Certified Public Accountants</a:t>
            </a:r>
          </a:p>
          <a:p>
            <a:pPr fontAlgn="auto">
              <a:spcAft>
                <a:spcPts val="0"/>
              </a:spcAft>
              <a:buFont typeface="Wingdings 2"/>
              <a:buNone/>
              <a:defRPr/>
            </a:pPr>
            <a:r>
              <a:rPr lang="en-US" dirty="0" smtClean="0">
                <a:solidFill>
                  <a:schemeClr val="bg1"/>
                </a:solidFill>
              </a:rPr>
              <a:t>June14, 2016</a:t>
            </a:r>
            <a:endParaRPr lang="en-US" dirty="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5018614"/>
            <a:ext cx="2743199" cy="1534586"/>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9432" y="304801"/>
            <a:ext cx="2743199" cy="1524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smtClean="0">
                <a:solidFill>
                  <a:schemeClr val="tx2">
                    <a:tint val="100000"/>
                    <a:shade val="90000"/>
                    <a:satMod val="250000"/>
                    <a:alpha val="100000"/>
                  </a:schemeClr>
                </a:solidFill>
              </a:rPr>
              <a:t>Financial Highlights – </a:t>
            </a:r>
            <a:br>
              <a:rPr lang="en-US" sz="3200" dirty="0" smtClean="0">
                <a:solidFill>
                  <a:schemeClr val="tx2">
                    <a:tint val="100000"/>
                    <a:shade val="90000"/>
                    <a:satMod val="250000"/>
                    <a:alpha val="100000"/>
                  </a:schemeClr>
                </a:solidFill>
              </a:rPr>
            </a:br>
            <a:r>
              <a:rPr lang="en-US" sz="3200" dirty="0" smtClean="0">
                <a:solidFill>
                  <a:schemeClr val="tx2">
                    <a:tint val="100000"/>
                    <a:shade val="90000"/>
                    <a:satMod val="250000"/>
                    <a:alpha val="100000"/>
                  </a:schemeClr>
                </a:solidFill>
              </a:rPr>
              <a:t>Component Units</a:t>
            </a:r>
            <a:endParaRPr lang="en-US" sz="32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382000" cy="4830762"/>
          </a:xfrm>
        </p:spPr>
        <p:txBody>
          <a:bodyPr>
            <a:normAutofit/>
          </a:bodyPr>
          <a:lstStyle/>
          <a:p>
            <a:pPr algn="just" fontAlgn="auto">
              <a:spcBef>
                <a:spcPts val="0"/>
              </a:spcBef>
              <a:spcAft>
                <a:spcPts val="0"/>
              </a:spcAft>
              <a:buFont typeface="Wingdings 2"/>
              <a:buChar char=""/>
              <a:defRPr/>
            </a:pPr>
            <a:r>
              <a:rPr lang="en-US" sz="3500" dirty="0" smtClean="0">
                <a:solidFill>
                  <a:schemeClr val="bg1"/>
                </a:solidFill>
              </a:rPr>
              <a:t>CDC – Discretely Presented (pgs. 8-9): </a:t>
            </a:r>
          </a:p>
          <a:p>
            <a:pPr marL="640080" lvl="1" algn="just" fontAlgn="auto">
              <a:spcAft>
                <a:spcPts val="0"/>
              </a:spcAft>
              <a:defRPr/>
            </a:pPr>
            <a:r>
              <a:rPr lang="en-US" sz="3200" dirty="0">
                <a:solidFill>
                  <a:schemeClr val="bg1"/>
                </a:solidFill>
              </a:rPr>
              <a:t>Total Assets - </a:t>
            </a:r>
            <a:r>
              <a:rPr lang="en-US" sz="3200" dirty="0" smtClean="0">
                <a:solidFill>
                  <a:schemeClr val="bg1"/>
                </a:solidFill>
              </a:rPr>
              <a:t>$285,793</a:t>
            </a:r>
            <a:endParaRPr lang="en-US" sz="3200" dirty="0" smtClean="0">
              <a:solidFill>
                <a:schemeClr val="bg1"/>
              </a:solidFill>
            </a:endParaRPr>
          </a:p>
          <a:p>
            <a:pPr marL="640080" lvl="1" algn="just" fontAlgn="auto">
              <a:spcAft>
                <a:spcPts val="0"/>
              </a:spcAft>
              <a:defRPr/>
            </a:pPr>
            <a:r>
              <a:rPr lang="en-US" sz="3200" dirty="0" smtClean="0">
                <a:solidFill>
                  <a:schemeClr val="bg1"/>
                </a:solidFill>
              </a:rPr>
              <a:t>Total </a:t>
            </a:r>
            <a:r>
              <a:rPr lang="en-US" sz="3200" dirty="0">
                <a:solidFill>
                  <a:schemeClr val="bg1"/>
                </a:solidFill>
              </a:rPr>
              <a:t>Liabilities - </a:t>
            </a:r>
            <a:r>
              <a:rPr lang="en-US" sz="3200" dirty="0" smtClean="0">
                <a:solidFill>
                  <a:schemeClr val="bg1"/>
                </a:solidFill>
              </a:rPr>
              <a:t>$22,444</a:t>
            </a:r>
            <a:endParaRPr lang="en-US" sz="3200" dirty="0">
              <a:solidFill>
                <a:schemeClr val="bg1"/>
              </a:solidFill>
            </a:endParaRPr>
          </a:p>
          <a:p>
            <a:pPr marL="640080" lvl="1" algn="just" fontAlgn="auto">
              <a:spcAft>
                <a:spcPts val="0"/>
              </a:spcAft>
              <a:defRPr/>
            </a:pPr>
            <a:r>
              <a:rPr lang="en-US" sz="3200" dirty="0">
                <a:solidFill>
                  <a:schemeClr val="bg1"/>
                </a:solidFill>
              </a:rPr>
              <a:t>Total Net </a:t>
            </a:r>
            <a:r>
              <a:rPr lang="en-US" sz="3200" dirty="0" smtClean="0">
                <a:solidFill>
                  <a:schemeClr val="bg1"/>
                </a:solidFill>
              </a:rPr>
              <a:t>Position - </a:t>
            </a:r>
            <a:r>
              <a:rPr lang="en-US" sz="3200" dirty="0" smtClean="0">
                <a:solidFill>
                  <a:schemeClr val="bg1"/>
                </a:solidFill>
              </a:rPr>
              <a:t>$263,349</a:t>
            </a:r>
            <a:endParaRPr lang="en-US" sz="3200" dirty="0">
              <a:solidFill>
                <a:schemeClr val="bg1"/>
              </a:solidFill>
            </a:endParaRPr>
          </a:p>
          <a:p>
            <a:pPr marL="640080" lvl="1" algn="just" fontAlgn="auto">
              <a:spcAft>
                <a:spcPts val="0"/>
              </a:spcAft>
              <a:defRPr/>
            </a:pPr>
            <a:r>
              <a:rPr lang="en-US" sz="3000" dirty="0" smtClean="0">
                <a:solidFill>
                  <a:schemeClr val="bg1"/>
                </a:solidFill>
              </a:rPr>
              <a:t>Total Revenues </a:t>
            </a:r>
            <a:r>
              <a:rPr lang="en-US" sz="3000" dirty="0">
                <a:solidFill>
                  <a:schemeClr val="bg1"/>
                </a:solidFill>
              </a:rPr>
              <a:t>- </a:t>
            </a:r>
            <a:r>
              <a:rPr lang="en-US" sz="3000" dirty="0" smtClean="0">
                <a:solidFill>
                  <a:schemeClr val="bg1"/>
                </a:solidFill>
              </a:rPr>
              <a:t>$121,791</a:t>
            </a:r>
            <a:endParaRPr lang="en-US" sz="3000" dirty="0" smtClean="0">
              <a:solidFill>
                <a:schemeClr val="bg1"/>
              </a:solidFill>
            </a:endParaRPr>
          </a:p>
          <a:p>
            <a:pPr marL="640080" lvl="1" algn="just" fontAlgn="auto">
              <a:spcAft>
                <a:spcPts val="0"/>
              </a:spcAft>
              <a:defRPr/>
            </a:pPr>
            <a:r>
              <a:rPr lang="en-US" sz="3000" dirty="0" smtClean="0">
                <a:solidFill>
                  <a:schemeClr val="bg1"/>
                </a:solidFill>
              </a:rPr>
              <a:t>Total Expenses - </a:t>
            </a:r>
            <a:r>
              <a:rPr lang="en-US" sz="3000" dirty="0" smtClean="0">
                <a:solidFill>
                  <a:schemeClr val="bg1"/>
                </a:solidFill>
              </a:rPr>
              <a:t>$51,482</a:t>
            </a:r>
            <a:endParaRPr lang="en-US" sz="3000" dirty="0">
              <a:solidFill>
                <a:schemeClr val="bg1"/>
              </a:solidFill>
            </a:endParaRPr>
          </a:p>
          <a:p>
            <a:pPr marL="640080" lvl="1" algn="just" fontAlgn="auto">
              <a:spcAft>
                <a:spcPts val="0"/>
              </a:spcAft>
              <a:defRPr/>
            </a:pPr>
            <a:r>
              <a:rPr lang="en-US" sz="3000" dirty="0" smtClean="0">
                <a:solidFill>
                  <a:schemeClr val="bg1"/>
                </a:solidFill>
              </a:rPr>
              <a:t>Net Change - increase </a:t>
            </a:r>
            <a:r>
              <a:rPr lang="en-US" sz="3000" dirty="0">
                <a:solidFill>
                  <a:schemeClr val="bg1"/>
                </a:solidFill>
              </a:rPr>
              <a:t>in </a:t>
            </a:r>
            <a:r>
              <a:rPr lang="en-US" sz="3000" dirty="0" smtClean="0">
                <a:solidFill>
                  <a:schemeClr val="bg1"/>
                </a:solidFill>
              </a:rPr>
              <a:t>Net Position </a:t>
            </a:r>
            <a:r>
              <a:rPr lang="en-US" sz="3000" dirty="0" smtClean="0">
                <a:solidFill>
                  <a:schemeClr val="bg1"/>
                </a:solidFill>
              </a:rPr>
              <a:t>$70,309</a:t>
            </a:r>
            <a:endParaRPr lang="en-US" sz="3000" dirty="0" smtClean="0">
              <a:solidFill>
                <a:schemeClr val="bg1"/>
              </a:solidFill>
            </a:endParaRPr>
          </a:p>
          <a:p>
            <a:pPr fontAlgn="auto">
              <a:spcBef>
                <a:spcPts val="0"/>
              </a:spcBef>
              <a:spcAft>
                <a:spcPts val="0"/>
              </a:spcAft>
              <a:buFont typeface="Wingdings 2"/>
              <a:buChar char=""/>
              <a:defRPr/>
            </a:pPr>
            <a:endParaRPr lang="en-US" sz="2800" dirty="0"/>
          </a:p>
          <a:p>
            <a:pPr lvl="1" fontAlgn="auto">
              <a:spcBef>
                <a:spcPts val="0"/>
              </a:spcBef>
              <a:spcAft>
                <a:spcPts val="0"/>
              </a:spcAft>
              <a:buFont typeface="Wingdings 2"/>
              <a:buChar char=""/>
              <a:defRPr/>
            </a:pPr>
            <a:endParaRPr lang="en-US" dirty="0" smtClean="0"/>
          </a:p>
          <a:p>
            <a:pPr marL="640080" lvl="1" fontAlgn="auto">
              <a:spcAft>
                <a:spcPts val="0"/>
              </a:spcAft>
              <a:defRPr/>
            </a:pPr>
            <a:endParaRPr lang="en-US" dirty="0" smtClean="0"/>
          </a:p>
          <a:p>
            <a:pPr marL="640080" lvl="1" fontAlgn="auto">
              <a:spcAft>
                <a:spcPts val="0"/>
              </a:spcAft>
              <a:buFontTx/>
              <a:buNone/>
              <a:defRPr/>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53271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4000" dirty="0" smtClean="0">
                <a:solidFill>
                  <a:schemeClr val="tx2">
                    <a:tint val="100000"/>
                    <a:shade val="90000"/>
                    <a:satMod val="250000"/>
                    <a:alpha val="100000"/>
                  </a:schemeClr>
                </a:solidFill>
              </a:rPr>
              <a:t>Overview of Audit Results</a:t>
            </a:r>
            <a:endParaRPr lang="en-US" sz="4000"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85000" lnSpcReduction="10000"/>
          </a:bodyPr>
          <a:lstStyle/>
          <a:p>
            <a:pPr marL="292100" lvl="2" indent="-292100" fontAlgn="auto">
              <a:spcBef>
                <a:spcPts val="0"/>
              </a:spcBef>
              <a:spcAft>
                <a:spcPts val="0"/>
              </a:spcAft>
              <a:buClr>
                <a:schemeClr val="accent1"/>
              </a:buClr>
              <a:buSzPct val="70000"/>
              <a:buFont typeface="Wingdings 2"/>
              <a:buChar char=""/>
              <a:defRPr/>
            </a:pPr>
            <a:r>
              <a:rPr lang="en-US" sz="3000" dirty="0" smtClean="0">
                <a:solidFill>
                  <a:schemeClr val="bg1"/>
                </a:solidFill>
              </a:rPr>
              <a:t>Independent Auditors </a:t>
            </a:r>
            <a:r>
              <a:rPr lang="en-US" sz="3000" dirty="0">
                <a:solidFill>
                  <a:schemeClr val="bg1"/>
                </a:solidFill>
              </a:rPr>
              <a:t>R</a:t>
            </a:r>
            <a:r>
              <a:rPr lang="en-US" sz="3000" dirty="0" smtClean="0">
                <a:solidFill>
                  <a:schemeClr val="bg1"/>
                </a:solidFill>
              </a:rPr>
              <a:t>eport (pgs. 1-2) </a:t>
            </a:r>
          </a:p>
          <a:p>
            <a:pPr marL="868680" lvl="1" indent="-457200" fontAlgn="auto">
              <a:spcAft>
                <a:spcPts val="0"/>
              </a:spcAft>
              <a:defRPr/>
            </a:pPr>
            <a:r>
              <a:rPr lang="en-US" sz="3000" dirty="0" smtClean="0">
                <a:solidFill>
                  <a:schemeClr val="bg1"/>
                </a:solidFill>
              </a:rPr>
              <a:t>Unmodified Audit Opinion (“Clean Opinion”)</a:t>
            </a:r>
          </a:p>
          <a:p>
            <a:pPr marL="292100" lvl="2" indent="-292100" fontAlgn="auto">
              <a:spcBef>
                <a:spcPts val="0"/>
              </a:spcBef>
              <a:spcAft>
                <a:spcPts val="0"/>
              </a:spcAft>
              <a:buClr>
                <a:schemeClr val="accent1"/>
              </a:buClr>
              <a:buSzPct val="70000"/>
              <a:buFont typeface="Wingdings 2"/>
              <a:buChar char=""/>
              <a:defRPr/>
            </a:pPr>
            <a:r>
              <a:rPr lang="en-US" sz="3000" dirty="0" smtClean="0">
                <a:solidFill>
                  <a:schemeClr val="bg1"/>
                </a:solidFill>
              </a:rPr>
              <a:t>Independent </a:t>
            </a:r>
            <a:r>
              <a:rPr lang="en-US" sz="3000" dirty="0">
                <a:solidFill>
                  <a:schemeClr val="bg1"/>
                </a:solidFill>
              </a:rPr>
              <a:t>Auditor’s Report on Internal Control Over Financial Reporting and on Compliance and Other Matters Based on an Audit of Financial Statements Performed in Accordance with </a:t>
            </a:r>
            <a:r>
              <a:rPr lang="en-US" sz="3000" i="1" dirty="0">
                <a:solidFill>
                  <a:schemeClr val="bg1"/>
                </a:solidFill>
              </a:rPr>
              <a:t>Government Auditing Standards</a:t>
            </a:r>
            <a:r>
              <a:rPr lang="en-US" sz="3000" dirty="0">
                <a:solidFill>
                  <a:schemeClr val="bg1"/>
                </a:solidFill>
              </a:rPr>
              <a:t> (pgs. </a:t>
            </a:r>
            <a:r>
              <a:rPr lang="en-US" sz="3000" dirty="0" smtClean="0">
                <a:solidFill>
                  <a:schemeClr val="bg1"/>
                </a:solidFill>
              </a:rPr>
              <a:t>45-47) </a:t>
            </a:r>
            <a:endParaRPr lang="en-US" sz="3000" dirty="0" smtClean="0">
              <a:solidFill>
                <a:schemeClr val="bg1"/>
              </a:solidFill>
            </a:endParaRPr>
          </a:p>
          <a:p>
            <a:pPr marL="868680" lvl="1" indent="-457200" fontAlgn="auto">
              <a:spcAft>
                <a:spcPts val="0"/>
              </a:spcAft>
              <a:buFont typeface="Arial" panose="020B0604020202020204" pitchFamily="34" charset="0"/>
              <a:buChar char="•"/>
              <a:defRPr/>
            </a:pPr>
            <a:r>
              <a:rPr lang="en-US" dirty="0" smtClean="0">
                <a:solidFill>
                  <a:schemeClr val="bg1"/>
                </a:solidFill>
              </a:rPr>
              <a:t>Material Weakness: Finding 2015-001 – The City’s internal control over ambulance services are not adequate to properly supervise process, including adopting realistic budgets, monitoring spending based on adopted budgets, and overseeing the billing and collections process.</a:t>
            </a:r>
            <a:endParaRPr lang="en-US"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89465"/>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38317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889000"/>
          </a:xfrm>
        </p:spPr>
        <p:txBody>
          <a:bodyPr>
            <a:normAutofit/>
          </a:bodyPr>
          <a:lstStyle/>
          <a:p>
            <a:r>
              <a:rPr lang="en-US" sz="4100" dirty="0" smtClean="0">
                <a:solidFill>
                  <a:schemeClr val="tx2">
                    <a:tint val="100000"/>
                    <a:shade val="90000"/>
                    <a:satMod val="250000"/>
                    <a:alpha val="100000"/>
                  </a:schemeClr>
                </a:solidFill>
              </a:rPr>
              <a:t>Recommendations</a:t>
            </a:r>
            <a:endParaRPr lang="en-US" sz="41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76400"/>
            <a:ext cx="8229600" cy="4800600"/>
          </a:xfrm>
        </p:spPr>
        <p:txBody>
          <a:bodyPr/>
          <a:lstStyle/>
          <a:p>
            <a:pPr marL="292100" lvl="1" indent="-292100" algn="just">
              <a:spcBef>
                <a:spcPct val="0"/>
              </a:spcBef>
              <a:buClr>
                <a:schemeClr val="accent1"/>
              </a:buClr>
              <a:buSzPct val="70000"/>
              <a:buFont typeface="Wingdings 2" pitchFamily="18" charset="2"/>
              <a:buChar char=""/>
              <a:defRPr/>
            </a:pPr>
            <a:r>
              <a:rPr lang="en-US" sz="1600" dirty="0" smtClean="0">
                <a:solidFill>
                  <a:schemeClr val="bg1"/>
                </a:solidFill>
              </a:rPr>
              <a:t>Continue </a:t>
            </a:r>
            <a:r>
              <a:rPr lang="en-US" sz="1600" dirty="0">
                <a:solidFill>
                  <a:schemeClr val="bg1"/>
                </a:solidFill>
              </a:rPr>
              <a:t>to adopt budgets </a:t>
            </a:r>
            <a:r>
              <a:rPr lang="en-US" sz="1600" dirty="0" smtClean="0">
                <a:solidFill>
                  <a:schemeClr val="bg1"/>
                </a:solidFill>
              </a:rPr>
              <a:t>to increase </a:t>
            </a:r>
            <a:r>
              <a:rPr lang="en-US" sz="1600" dirty="0">
                <a:solidFill>
                  <a:schemeClr val="bg1"/>
                </a:solidFill>
              </a:rPr>
              <a:t>the unassigned fund balances for the </a:t>
            </a:r>
            <a:r>
              <a:rPr lang="en-US" sz="1600" dirty="0" smtClean="0">
                <a:solidFill>
                  <a:schemeClr val="bg1"/>
                </a:solidFill>
              </a:rPr>
              <a:t>General Fund to </a:t>
            </a:r>
            <a:r>
              <a:rPr lang="en-US" sz="1600" dirty="0">
                <a:solidFill>
                  <a:schemeClr val="bg1"/>
                </a:solidFill>
              </a:rPr>
              <a:t>an optimal amount of </a:t>
            </a:r>
            <a:r>
              <a:rPr lang="en-US" sz="1600" dirty="0" smtClean="0">
                <a:solidFill>
                  <a:schemeClr val="bg1"/>
                </a:solidFill>
              </a:rPr>
              <a:t>3–6 months </a:t>
            </a:r>
            <a:r>
              <a:rPr lang="en-US" sz="1600" dirty="0">
                <a:solidFill>
                  <a:schemeClr val="bg1"/>
                </a:solidFill>
              </a:rPr>
              <a:t>of operating expenses.  </a:t>
            </a:r>
            <a:endParaRPr lang="en-US" sz="1600" dirty="0" smtClean="0">
              <a:solidFill>
                <a:schemeClr val="bg1"/>
              </a:solidFill>
            </a:endParaRPr>
          </a:p>
          <a:p>
            <a:pPr marL="0" lvl="1" indent="0" algn="just">
              <a:spcBef>
                <a:spcPct val="0"/>
              </a:spcBef>
              <a:buClr>
                <a:schemeClr val="accent1"/>
              </a:buClr>
              <a:buSzPct val="70000"/>
              <a:buNone/>
              <a:defRPr/>
            </a:pPr>
            <a:endParaRPr lang="en-US" sz="1600" dirty="0" smtClean="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600" dirty="0" smtClean="0">
                <a:solidFill>
                  <a:schemeClr val="bg1"/>
                </a:solidFill>
              </a:rPr>
              <a:t>Continue </a:t>
            </a:r>
            <a:r>
              <a:rPr lang="en-US" sz="1600" dirty="0">
                <a:solidFill>
                  <a:schemeClr val="bg1"/>
                </a:solidFill>
              </a:rPr>
              <a:t>to adopt budgets for the </a:t>
            </a:r>
            <a:r>
              <a:rPr lang="en-US" sz="1600" dirty="0" smtClean="0">
                <a:solidFill>
                  <a:schemeClr val="bg1"/>
                </a:solidFill>
              </a:rPr>
              <a:t>Water &amp; Sewer Fund </a:t>
            </a:r>
            <a:r>
              <a:rPr lang="en-US" sz="1600" dirty="0" smtClean="0">
                <a:solidFill>
                  <a:schemeClr val="bg1"/>
                </a:solidFill>
              </a:rPr>
              <a:t> to increase </a:t>
            </a:r>
            <a:r>
              <a:rPr lang="en-US" sz="1600" dirty="0">
                <a:solidFill>
                  <a:schemeClr val="bg1"/>
                </a:solidFill>
              </a:rPr>
              <a:t>the net position and </a:t>
            </a:r>
            <a:r>
              <a:rPr lang="en-US" sz="1600" dirty="0" smtClean="0">
                <a:solidFill>
                  <a:schemeClr val="bg1"/>
                </a:solidFill>
              </a:rPr>
              <a:t>the </a:t>
            </a:r>
            <a:r>
              <a:rPr lang="en-US" sz="1600" dirty="0">
                <a:solidFill>
                  <a:schemeClr val="bg1"/>
                </a:solidFill>
              </a:rPr>
              <a:t>unrestricted net position to an optimal amount of 3–6 months of operating expenses. </a:t>
            </a:r>
            <a:endParaRPr lang="en-US" sz="1600" dirty="0" smtClean="0">
              <a:solidFill>
                <a:schemeClr val="bg1"/>
              </a:solidFill>
            </a:endParaRPr>
          </a:p>
          <a:p>
            <a:pPr marL="0" lvl="1" indent="0" algn="just">
              <a:spcBef>
                <a:spcPct val="0"/>
              </a:spcBef>
              <a:buClr>
                <a:schemeClr val="accent1"/>
              </a:buClr>
              <a:buSzPct val="70000"/>
              <a:buNone/>
              <a:defRPr/>
            </a:pPr>
            <a:endParaRPr lang="en-US" sz="1600" dirty="0" smtClean="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600" dirty="0" smtClean="0">
                <a:solidFill>
                  <a:schemeClr val="bg1"/>
                </a:solidFill>
              </a:rPr>
              <a:t>Consider </a:t>
            </a:r>
            <a:r>
              <a:rPr lang="en-US" sz="1600" dirty="0">
                <a:solidFill>
                  <a:schemeClr val="bg1"/>
                </a:solidFill>
              </a:rPr>
              <a:t>purchasing a cash reconciliation module that is compatible with the general ledger system</a:t>
            </a:r>
            <a:r>
              <a:rPr lang="en-US" sz="1600" dirty="0" smtClean="0">
                <a:solidFill>
                  <a:schemeClr val="bg1"/>
                </a:solidFill>
              </a:rPr>
              <a:t>.</a:t>
            </a:r>
          </a:p>
          <a:p>
            <a:pPr marL="292100" lvl="1" indent="-292100" algn="just">
              <a:spcBef>
                <a:spcPct val="0"/>
              </a:spcBef>
              <a:buClr>
                <a:schemeClr val="accent1"/>
              </a:buClr>
              <a:buSzPct val="70000"/>
              <a:buFont typeface="Wingdings 2" pitchFamily="18" charset="2"/>
              <a:buChar char=""/>
              <a:defRPr/>
            </a:pPr>
            <a:endParaRPr lang="en-US" sz="16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600" dirty="0" smtClean="0">
                <a:solidFill>
                  <a:schemeClr val="bg1"/>
                </a:solidFill>
              </a:rPr>
              <a:t>Capitalize all fixed asset purchases greater than $5,000 and budget and utilize the capital outlay accounts to record only capital purchases. </a:t>
            </a:r>
          </a:p>
          <a:p>
            <a:pPr marL="292100" lvl="1" indent="-292100" algn="just">
              <a:spcBef>
                <a:spcPct val="0"/>
              </a:spcBef>
              <a:buClr>
                <a:schemeClr val="accent1"/>
              </a:buClr>
              <a:buSzPct val="70000"/>
              <a:buFont typeface="Wingdings 2" pitchFamily="18" charset="2"/>
              <a:buChar char=""/>
              <a:defRPr/>
            </a:pPr>
            <a:endParaRPr lang="en-US" sz="1600" dirty="0" smtClean="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600" dirty="0" smtClean="0">
                <a:solidFill>
                  <a:schemeClr val="bg1"/>
                </a:solidFill>
              </a:rPr>
              <a:t>The Accounts Payable Clerk should reconcile the accounts payable detail to the general ledger on a monthly basis.</a:t>
            </a:r>
          </a:p>
          <a:p>
            <a:pPr marL="292100" lvl="1" indent="-292100" algn="just">
              <a:spcBef>
                <a:spcPct val="0"/>
              </a:spcBef>
              <a:buClr>
                <a:schemeClr val="accent1"/>
              </a:buClr>
              <a:buSzPct val="70000"/>
              <a:buFont typeface="Wingdings 2" pitchFamily="18" charset="2"/>
              <a:buChar char=""/>
              <a:defRPr/>
            </a:pPr>
            <a:endParaRPr lang="en-US" sz="16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600" dirty="0" smtClean="0">
                <a:solidFill>
                  <a:schemeClr val="bg1"/>
                </a:solidFill>
              </a:rPr>
              <a:t>Continue to work closely with the City consultant to refine year-end closing procedures to ensure that all routine closing adjustments are posted before the audit.</a:t>
            </a:r>
          </a:p>
          <a:p>
            <a:pPr marL="292100" lvl="1" indent="-292100" algn="just">
              <a:spcBef>
                <a:spcPct val="0"/>
              </a:spcBef>
              <a:buClr>
                <a:schemeClr val="accent1"/>
              </a:buClr>
              <a:buSzPct val="70000"/>
              <a:buFont typeface="Wingdings 2" pitchFamily="18" charset="2"/>
              <a:buChar char=""/>
              <a:defRPr/>
            </a:pPr>
            <a:endParaRPr lang="en-US" sz="2400" dirty="0"/>
          </a:p>
          <a:p>
            <a:pPr marL="411480" lvl="1" indent="0" fontAlgn="auto">
              <a:spcAft>
                <a:spcPts val="0"/>
              </a:spcAft>
              <a:buNone/>
              <a:defRPr/>
            </a:pPr>
            <a:endParaRPr lang="en-US" sz="2000" i="1" dirty="0"/>
          </a:p>
          <a:p>
            <a:pPr marL="640080" lvl="1" fontAlgn="auto">
              <a:spcAft>
                <a:spcPts val="0"/>
              </a:spcAft>
              <a:defRPr/>
            </a:pPr>
            <a:endParaRPr lang="en-US" sz="2800" dirty="0"/>
          </a:p>
          <a:p>
            <a:pPr marL="640080" lvl="1" fontAlgn="auto">
              <a:spcAft>
                <a:spcPts val="0"/>
              </a:spcAft>
              <a:buClr>
                <a:srgbClr val="A5644E"/>
              </a:buClr>
              <a:defRPr/>
            </a:pPr>
            <a:endParaRPr lang="en-US" sz="2400" dirty="0" smtClean="0">
              <a:solidFill>
                <a:prstClr val="white"/>
              </a:solidFill>
            </a:endParaRPr>
          </a:p>
          <a:p>
            <a:pPr marL="640080" lvl="1" fontAlgn="auto">
              <a:spcAft>
                <a:spcPts val="0"/>
              </a:spcAft>
              <a:buClr>
                <a:srgbClr val="A5644E"/>
              </a:buClr>
              <a:defRPr/>
            </a:pPr>
            <a:endParaRPr lang="en-US" i="1" dirty="0">
              <a:solidFill>
                <a:prstClr val="white"/>
              </a:solidFill>
            </a:endParaRP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04800"/>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9431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889000"/>
          </a:xfrm>
        </p:spPr>
        <p:txBody>
          <a:bodyPr>
            <a:normAutofit/>
          </a:bodyPr>
          <a:lstStyle/>
          <a:p>
            <a:r>
              <a:rPr lang="en-US" sz="4100" dirty="0" smtClean="0">
                <a:solidFill>
                  <a:schemeClr val="tx2">
                    <a:tint val="100000"/>
                    <a:shade val="90000"/>
                    <a:satMod val="250000"/>
                    <a:alpha val="100000"/>
                  </a:schemeClr>
                </a:solidFill>
              </a:rPr>
              <a:t>Recommendations</a:t>
            </a:r>
            <a:endParaRPr lang="en-US" sz="41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76400"/>
            <a:ext cx="8229600" cy="4800600"/>
          </a:xfrm>
        </p:spPr>
        <p:txBody>
          <a:bodyPr/>
          <a:lstStyle/>
          <a:p>
            <a:pPr marL="292100" lvl="1" indent="-292100" algn="just">
              <a:spcBef>
                <a:spcPct val="0"/>
              </a:spcBef>
              <a:buClr>
                <a:schemeClr val="accent1"/>
              </a:buClr>
              <a:buSzPct val="70000"/>
              <a:buFont typeface="Wingdings 2" pitchFamily="18" charset="2"/>
              <a:buChar char=""/>
              <a:defRPr/>
            </a:pPr>
            <a:r>
              <a:rPr lang="en-US" sz="2400" dirty="0" smtClean="0">
                <a:solidFill>
                  <a:schemeClr val="bg1"/>
                </a:solidFill>
              </a:rPr>
              <a:t>EDC</a:t>
            </a:r>
          </a:p>
          <a:p>
            <a:pPr marL="292100" lvl="1" indent="-292100" algn="just">
              <a:spcBef>
                <a:spcPct val="0"/>
              </a:spcBef>
              <a:buClr>
                <a:schemeClr val="accent1"/>
              </a:buClr>
              <a:buSzPct val="70000"/>
              <a:buFont typeface="Wingdings 2" pitchFamily="18" charset="2"/>
              <a:buChar char=""/>
              <a:defRPr/>
            </a:pPr>
            <a:r>
              <a:rPr lang="en-US" sz="1800" dirty="0">
                <a:solidFill>
                  <a:schemeClr val="bg1"/>
                </a:solidFill>
              </a:rPr>
              <a:t>Continue to </a:t>
            </a:r>
            <a:r>
              <a:rPr lang="en-US" sz="1800" dirty="0" smtClean="0">
                <a:solidFill>
                  <a:schemeClr val="bg1"/>
                </a:solidFill>
              </a:rPr>
              <a:t>refine month-end and year-end closing procedures to ensure </a:t>
            </a:r>
            <a:r>
              <a:rPr lang="en-US" sz="1800" dirty="0">
                <a:solidFill>
                  <a:schemeClr val="bg1"/>
                </a:solidFill>
              </a:rPr>
              <a:t>that all routine closing adjustments are </a:t>
            </a:r>
            <a:r>
              <a:rPr lang="en-US" sz="1800" dirty="0" smtClean="0">
                <a:solidFill>
                  <a:schemeClr val="bg1"/>
                </a:solidFill>
              </a:rPr>
              <a:t>correctly posted.</a:t>
            </a: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1800" dirty="0" smtClean="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dirty="0" smtClean="0">
                <a:solidFill>
                  <a:schemeClr val="bg1"/>
                </a:solidFill>
              </a:rPr>
              <a:t>Delete duplicate check #1135 in the amount of $40,948 that is still outstanding.</a:t>
            </a:r>
          </a:p>
          <a:p>
            <a:pPr marL="292100" lvl="1" indent="-292100" algn="just">
              <a:spcBef>
                <a:spcPct val="0"/>
              </a:spcBef>
              <a:buClr>
                <a:schemeClr val="accent1"/>
              </a:buClr>
              <a:buSzPct val="70000"/>
              <a:buFont typeface="Wingdings 2" pitchFamily="18" charset="2"/>
              <a:buChar char=""/>
              <a:defRPr/>
            </a:pPr>
            <a:endParaRPr lang="en-US" sz="16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2400" dirty="0" smtClean="0">
                <a:solidFill>
                  <a:schemeClr val="bg1"/>
                </a:solidFill>
              </a:rPr>
              <a:t>CDC</a:t>
            </a:r>
            <a:endParaRPr lang="en-US" sz="24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dirty="0">
                <a:solidFill>
                  <a:schemeClr val="bg1"/>
                </a:solidFill>
              </a:rPr>
              <a:t>Continue to refine month-end and year-end closing procedures to ensure that all routine closing adjustments are correctly posted.</a:t>
            </a:r>
          </a:p>
          <a:p>
            <a:pPr marL="292100" lvl="1" indent="-292100" algn="just">
              <a:spcBef>
                <a:spcPct val="0"/>
              </a:spcBef>
              <a:buClr>
                <a:schemeClr val="accent1"/>
              </a:buClr>
              <a:buSzPct val="70000"/>
              <a:buFont typeface="Wingdings 2" pitchFamily="18" charset="2"/>
              <a:buChar char=""/>
              <a:defRPr/>
            </a:pP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r>
              <a:rPr lang="en-US" sz="1800" dirty="0" smtClean="0">
                <a:solidFill>
                  <a:schemeClr val="bg1"/>
                </a:solidFill>
              </a:rPr>
              <a:t>Date checks on the date written and utilize the accounts payable function to record payables at year end.</a:t>
            </a:r>
            <a:endParaRPr lang="en-US" sz="1800" dirty="0">
              <a:solidFill>
                <a:schemeClr val="bg1"/>
              </a:solidFill>
            </a:endParaRPr>
          </a:p>
          <a:p>
            <a:pPr marL="292100" lvl="1" indent="-292100" algn="just">
              <a:spcBef>
                <a:spcPct val="0"/>
              </a:spcBef>
              <a:buClr>
                <a:schemeClr val="accent1"/>
              </a:buClr>
              <a:buSzPct val="70000"/>
              <a:buFont typeface="Wingdings 2" pitchFamily="18" charset="2"/>
              <a:buChar char=""/>
              <a:defRPr/>
            </a:pPr>
            <a:endParaRPr lang="en-US" sz="2400" dirty="0"/>
          </a:p>
          <a:p>
            <a:pPr marL="411480" lvl="1" indent="0" fontAlgn="auto">
              <a:spcAft>
                <a:spcPts val="0"/>
              </a:spcAft>
              <a:buNone/>
              <a:defRPr/>
            </a:pPr>
            <a:endParaRPr lang="en-US" sz="2000" i="1" dirty="0"/>
          </a:p>
          <a:p>
            <a:pPr marL="640080" lvl="1" fontAlgn="auto">
              <a:spcAft>
                <a:spcPts val="0"/>
              </a:spcAft>
              <a:defRPr/>
            </a:pPr>
            <a:endParaRPr lang="en-US" sz="2800" dirty="0"/>
          </a:p>
          <a:p>
            <a:pPr marL="640080" lvl="1" fontAlgn="auto">
              <a:spcAft>
                <a:spcPts val="0"/>
              </a:spcAft>
              <a:buClr>
                <a:srgbClr val="A5644E"/>
              </a:buClr>
              <a:defRPr/>
            </a:pPr>
            <a:endParaRPr lang="en-US" sz="2400" dirty="0" smtClean="0">
              <a:solidFill>
                <a:prstClr val="white"/>
              </a:solidFill>
            </a:endParaRPr>
          </a:p>
          <a:p>
            <a:pPr marL="640080" lvl="1" fontAlgn="auto">
              <a:spcAft>
                <a:spcPts val="0"/>
              </a:spcAft>
              <a:buClr>
                <a:srgbClr val="A5644E"/>
              </a:buClr>
              <a:defRPr/>
            </a:pPr>
            <a:endParaRPr lang="en-US" i="1" dirty="0">
              <a:solidFill>
                <a:prstClr val="white"/>
              </a:solidFill>
            </a:endParaRP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04800"/>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39913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Required Governance Communications Letter</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305800" cy="4906962"/>
          </a:xfrm>
        </p:spPr>
        <p:txBody>
          <a:bodyPr>
            <a:normAutofit/>
          </a:bodyPr>
          <a:lstStyle/>
          <a:p>
            <a:pPr fontAlgn="auto">
              <a:spcBef>
                <a:spcPts val="0"/>
              </a:spcBef>
              <a:spcAft>
                <a:spcPts val="0"/>
              </a:spcAft>
              <a:buFont typeface="Wingdings 2"/>
              <a:buChar char=""/>
              <a:defRPr/>
            </a:pPr>
            <a:r>
              <a:rPr lang="en-US" sz="2800" dirty="0" smtClean="0">
                <a:solidFill>
                  <a:schemeClr val="bg1"/>
                </a:solidFill>
              </a:rPr>
              <a:t>Miscellaneous matters discussed in this letter:</a:t>
            </a:r>
          </a:p>
          <a:p>
            <a:pPr marL="640080" lvl="1" fontAlgn="auto">
              <a:spcAft>
                <a:spcPts val="0"/>
              </a:spcAft>
              <a:defRPr/>
            </a:pPr>
            <a:r>
              <a:rPr lang="en-US" sz="2400" dirty="0" smtClean="0">
                <a:solidFill>
                  <a:schemeClr val="bg1"/>
                </a:solidFill>
              </a:rPr>
              <a:t>Qualitative Aspects of Accounting </a:t>
            </a:r>
            <a:r>
              <a:rPr lang="en-US" sz="2400" dirty="0">
                <a:solidFill>
                  <a:schemeClr val="bg1"/>
                </a:solidFill>
              </a:rPr>
              <a:t>P</a:t>
            </a:r>
            <a:r>
              <a:rPr lang="en-US" sz="2400" dirty="0" smtClean="0">
                <a:solidFill>
                  <a:schemeClr val="bg1"/>
                </a:solidFill>
              </a:rPr>
              <a:t>ractices –</a:t>
            </a:r>
          </a:p>
          <a:p>
            <a:pPr marL="822642" lvl="2" fontAlgn="auto">
              <a:spcAft>
                <a:spcPts val="0"/>
              </a:spcAft>
              <a:defRPr/>
            </a:pPr>
            <a:r>
              <a:rPr lang="en-US" sz="2400" dirty="0" smtClean="0">
                <a:solidFill>
                  <a:schemeClr val="bg1"/>
                </a:solidFill>
              </a:rPr>
              <a:t>Sensitive estimates </a:t>
            </a:r>
            <a:r>
              <a:rPr lang="en-US" sz="2400" i="1" dirty="0" smtClean="0">
                <a:solidFill>
                  <a:schemeClr val="bg1"/>
                </a:solidFill>
              </a:rPr>
              <a:t>– </a:t>
            </a:r>
            <a:r>
              <a:rPr lang="en-US" sz="2400" i="1" dirty="0">
                <a:solidFill>
                  <a:schemeClr val="bg1"/>
                </a:solidFill>
              </a:rPr>
              <a:t>a</a:t>
            </a:r>
            <a:r>
              <a:rPr lang="en-US" sz="2400" i="1" dirty="0" smtClean="0">
                <a:solidFill>
                  <a:schemeClr val="bg1"/>
                </a:solidFill>
              </a:rPr>
              <a:t>llowance for uncollectible municipal court fines and ambulance services</a:t>
            </a:r>
          </a:p>
          <a:p>
            <a:pPr marL="822642" lvl="2" fontAlgn="auto">
              <a:spcAft>
                <a:spcPts val="0"/>
              </a:spcAft>
              <a:defRPr/>
            </a:pPr>
            <a:r>
              <a:rPr lang="en-US" sz="2400" dirty="0" smtClean="0">
                <a:solidFill>
                  <a:schemeClr val="bg1"/>
                </a:solidFill>
              </a:rPr>
              <a:t>Significant disclosures </a:t>
            </a:r>
            <a:r>
              <a:rPr lang="en-US" sz="2400" i="1" dirty="0" smtClean="0">
                <a:solidFill>
                  <a:schemeClr val="bg1"/>
                </a:solidFill>
              </a:rPr>
              <a:t>– long-term debt  </a:t>
            </a:r>
          </a:p>
          <a:p>
            <a:pPr marL="640080" lvl="1" fontAlgn="auto">
              <a:spcAft>
                <a:spcPts val="0"/>
              </a:spcAft>
              <a:defRPr/>
            </a:pPr>
            <a:r>
              <a:rPr lang="en-US" sz="2400" dirty="0" smtClean="0">
                <a:solidFill>
                  <a:schemeClr val="bg1"/>
                </a:solidFill>
              </a:rPr>
              <a:t>Difficulties encountered in performing the audit – </a:t>
            </a:r>
            <a:r>
              <a:rPr lang="en-US" sz="2400" i="1" dirty="0" smtClean="0">
                <a:solidFill>
                  <a:schemeClr val="bg1"/>
                </a:solidFill>
              </a:rPr>
              <a:t>none</a:t>
            </a:r>
          </a:p>
          <a:p>
            <a:pPr marL="640080" lvl="1" fontAlgn="auto">
              <a:spcAft>
                <a:spcPts val="0"/>
              </a:spcAft>
              <a:defRPr/>
            </a:pPr>
            <a:r>
              <a:rPr lang="en-US" sz="2400" dirty="0" smtClean="0">
                <a:solidFill>
                  <a:schemeClr val="bg1"/>
                </a:solidFill>
              </a:rPr>
              <a:t>Corrected and uncorrected misstatements – </a:t>
            </a:r>
            <a:r>
              <a:rPr lang="en-US" sz="2400" i="1" dirty="0" smtClean="0">
                <a:solidFill>
                  <a:schemeClr val="bg1"/>
                </a:solidFill>
              </a:rPr>
              <a:t>all recommended adjustments were accepted by the City</a:t>
            </a:r>
          </a:p>
          <a:p>
            <a:pPr marL="640080" lvl="1" fontAlgn="auto">
              <a:spcAft>
                <a:spcPts val="0"/>
              </a:spcAft>
              <a:defRPr/>
            </a:pPr>
            <a:r>
              <a:rPr lang="en-US" sz="2400" dirty="0" smtClean="0">
                <a:solidFill>
                  <a:schemeClr val="bg1"/>
                </a:solidFill>
              </a:rPr>
              <a:t>Disagreements with management – </a:t>
            </a:r>
            <a:r>
              <a:rPr lang="en-US" sz="2400" i="1" dirty="0" smtClean="0">
                <a:solidFill>
                  <a:schemeClr val="bg1"/>
                </a:solidFill>
              </a:rPr>
              <a:t>none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04800"/>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indent="0" fontAlgn="auto">
              <a:spcAft>
                <a:spcPts val="0"/>
              </a:spcAft>
              <a:defRPr/>
            </a:pPr>
            <a:r>
              <a:rPr lang="en-US" dirty="0" smtClean="0">
                <a:solidFill>
                  <a:schemeClr val="tx2">
                    <a:tint val="100000"/>
                    <a:shade val="90000"/>
                    <a:satMod val="250000"/>
                    <a:alpha val="100000"/>
                  </a:schemeClr>
                </a:solidFill>
              </a:rPr>
              <a:t>Closing Remarks</a:t>
            </a:r>
            <a:endParaRPr lang="en-US" dirty="0">
              <a:solidFill>
                <a:schemeClr val="tx2">
                  <a:tint val="100000"/>
                  <a:shade val="90000"/>
                  <a:satMod val="250000"/>
                  <a:alpha val="100000"/>
                </a:schemeClr>
              </a:solidFill>
            </a:endParaRPr>
          </a:p>
        </p:txBody>
      </p:sp>
      <p:sp>
        <p:nvSpPr>
          <p:cNvPr id="18435" name="Content Placeholder 2"/>
          <p:cNvSpPr>
            <a:spLocks noGrp="1"/>
          </p:cNvSpPr>
          <p:nvPr>
            <p:ph idx="1"/>
          </p:nvPr>
        </p:nvSpPr>
        <p:spPr>
          <a:xfrm>
            <a:off x="457200" y="1646238"/>
            <a:ext cx="8305800" cy="4983162"/>
          </a:xfrm>
        </p:spPr>
        <p:txBody>
          <a:bodyPr/>
          <a:lstStyle/>
          <a:p>
            <a:pPr marL="292100" lvl="1" indent="-292100">
              <a:spcBef>
                <a:spcPct val="0"/>
              </a:spcBef>
              <a:buClr>
                <a:schemeClr val="accent1"/>
              </a:buClr>
              <a:buSzPct val="70000"/>
              <a:buFont typeface="Wingdings 2" pitchFamily="18" charset="2"/>
              <a:buChar char=""/>
            </a:pPr>
            <a:r>
              <a:rPr lang="en-US" sz="2800" dirty="0">
                <a:solidFill>
                  <a:schemeClr val="bg1"/>
                </a:solidFill>
              </a:rPr>
              <a:t>We would like to thank:</a:t>
            </a:r>
          </a:p>
          <a:p>
            <a:pPr lvl="1"/>
            <a:r>
              <a:rPr lang="en-US" sz="2400" dirty="0">
                <a:solidFill>
                  <a:schemeClr val="bg1"/>
                </a:solidFill>
              </a:rPr>
              <a:t>Frank Baker - City Manager</a:t>
            </a:r>
          </a:p>
          <a:p>
            <a:pPr lvl="1"/>
            <a:r>
              <a:rPr lang="en-US" sz="2400" dirty="0">
                <a:solidFill>
                  <a:schemeClr val="bg1"/>
                </a:solidFill>
              </a:rPr>
              <a:t>Jennifer Gould - City Clerk</a:t>
            </a:r>
          </a:p>
          <a:p>
            <a:pPr lvl="1"/>
            <a:r>
              <a:rPr lang="en-US" sz="2400" dirty="0">
                <a:solidFill>
                  <a:schemeClr val="bg1"/>
                </a:solidFill>
              </a:rPr>
              <a:t>Kanita Larkins  - EDC/CDC</a:t>
            </a:r>
          </a:p>
          <a:p>
            <a:pPr lvl="1"/>
            <a:r>
              <a:rPr lang="en-US" sz="2400" i="1" dirty="0" smtClean="0">
                <a:solidFill>
                  <a:schemeClr val="bg1"/>
                </a:solidFill>
              </a:rPr>
              <a:t>These individuals were very </a:t>
            </a:r>
            <a:r>
              <a:rPr lang="en-US" sz="2400" i="1" dirty="0">
                <a:solidFill>
                  <a:schemeClr val="bg1"/>
                </a:solidFill>
              </a:rPr>
              <a:t>responsive to </a:t>
            </a:r>
            <a:r>
              <a:rPr lang="en-US" sz="2400" i="1" dirty="0" smtClean="0">
                <a:solidFill>
                  <a:schemeClr val="bg1"/>
                </a:solidFill>
              </a:rPr>
              <a:t>our </a:t>
            </a:r>
            <a:r>
              <a:rPr lang="en-US" sz="2400" i="1" dirty="0">
                <a:solidFill>
                  <a:schemeClr val="bg1"/>
                </a:solidFill>
              </a:rPr>
              <a:t>audit </a:t>
            </a:r>
            <a:r>
              <a:rPr lang="en-US" sz="2400" i="1" dirty="0" smtClean="0">
                <a:solidFill>
                  <a:schemeClr val="bg1"/>
                </a:solidFill>
              </a:rPr>
              <a:t>requests and a pleasure to work with on this engagement.</a:t>
            </a:r>
          </a:p>
          <a:p>
            <a:pPr marL="411163" lvl="1" indent="0">
              <a:buNone/>
            </a:pPr>
            <a:endParaRPr lang="en-US" sz="2400" dirty="0" smtClean="0">
              <a:solidFill>
                <a:schemeClr val="bg1"/>
              </a:solidFill>
            </a:endParaRPr>
          </a:p>
          <a:p>
            <a:pPr marL="292100" lvl="1" indent="-292100">
              <a:spcBef>
                <a:spcPct val="0"/>
              </a:spcBef>
              <a:buClr>
                <a:schemeClr val="accent1"/>
              </a:buClr>
              <a:buSzPct val="70000"/>
              <a:buFont typeface="Wingdings 2" pitchFamily="18" charset="2"/>
              <a:buChar char=""/>
            </a:pPr>
            <a:r>
              <a:rPr lang="en-US" sz="2800" dirty="0" smtClean="0">
                <a:solidFill>
                  <a:schemeClr val="bg1"/>
                </a:solidFill>
              </a:rPr>
              <a:t>Questions or Comments?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04800"/>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4864" indent="0" fontAlgn="auto">
              <a:spcAft>
                <a:spcPts val="0"/>
              </a:spcAft>
              <a:defRPr/>
            </a:pPr>
            <a:r>
              <a:rPr lang="en-US" dirty="0" smtClean="0">
                <a:solidFill>
                  <a:schemeClr val="tx2">
                    <a:tint val="100000"/>
                    <a:shade val="90000"/>
                    <a:satMod val="250000"/>
                    <a:alpha val="100000"/>
                  </a:schemeClr>
                </a:solidFill>
              </a:rPr>
              <a:t>Agenda</a:t>
            </a:r>
            <a:endParaRPr lang="en-US" dirty="0">
              <a:solidFill>
                <a:schemeClr val="tx2">
                  <a:tint val="100000"/>
                  <a:shade val="90000"/>
                  <a:satMod val="250000"/>
                  <a:alpha val="100000"/>
                </a:schemeClr>
              </a:solidFill>
            </a:endParaRPr>
          </a:p>
        </p:txBody>
      </p:sp>
      <p:sp>
        <p:nvSpPr>
          <p:cNvPr id="11267" name="Content Placeholder 2"/>
          <p:cNvSpPr>
            <a:spLocks noGrp="1"/>
          </p:cNvSpPr>
          <p:nvPr>
            <p:ph idx="1"/>
          </p:nvPr>
        </p:nvSpPr>
        <p:spPr/>
        <p:txBody>
          <a:bodyPr/>
          <a:lstStyle/>
          <a:p>
            <a:r>
              <a:rPr lang="en-US" dirty="0" smtClean="0">
                <a:solidFill>
                  <a:schemeClr val="bg1"/>
                </a:solidFill>
              </a:rPr>
              <a:t>Objectives &amp; Scope of Audit</a:t>
            </a:r>
          </a:p>
          <a:p>
            <a:r>
              <a:rPr lang="en-US" dirty="0" smtClean="0">
                <a:solidFill>
                  <a:schemeClr val="bg1"/>
                </a:solidFill>
              </a:rPr>
              <a:t>Financial Report</a:t>
            </a:r>
          </a:p>
          <a:p>
            <a:r>
              <a:rPr lang="en-US" dirty="0" smtClean="0">
                <a:solidFill>
                  <a:schemeClr val="bg1"/>
                </a:solidFill>
              </a:rPr>
              <a:t>Financial Highlights</a:t>
            </a:r>
          </a:p>
          <a:p>
            <a:r>
              <a:rPr lang="en-US" dirty="0" smtClean="0">
                <a:solidFill>
                  <a:schemeClr val="bg1"/>
                </a:solidFill>
              </a:rPr>
              <a:t>Overview of Audit Results</a:t>
            </a:r>
          </a:p>
          <a:p>
            <a:r>
              <a:rPr lang="en-US" dirty="0">
                <a:solidFill>
                  <a:schemeClr val="bg1"/>
                </a:solidFill>
              </a:rPr>
              <a:t>Recommendations</a:t>
            </a:r>
          </a:p>
          <a:p>
            <a:r>
              <a:rPr lang="en-US" dirty="0" smtClean="0">
                <a:solidFill>
                  <a:schemeClr val="bg1"/>
                </a:solidFill>
              </a:rPr>
              <a:t>Required Governance Communications Letter</a:t>
            </a:r>
          </a:p>
          <a:p>
            <a:r>
              <a:rPr lang="en-US" dirty="0" smtClean="0">
                <a:solidFill>
                  <a:schemeClr val="bg1"/>
                </a:solidFill>
              </a:rPr>
              <a:t>Closing Remarks</a:t>
            </a:r>
          </a:p>
          <a:p>
            <a:pPr marL="0" indent="0">
              <a:buNone/>
            </a:pPr>
            <a:endParaRPr lang="en-US" dirty="0" smtClean="0"/>
          </a:p>
          <a:p>
            <a:pPr marL="0" indent="0">
              <a:buNone/>
            </a:pPr>
            <a:endParaRPr lang="en-US"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98451"/>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3200" dirty="0" smtClean="0">
                <a:solidFill>
                  <a:schemeClr val="tx2">
                    <a:tint val="100000"/>
                    <a:shade val="90000"/>
                    <a:satMod val="250000"/>
                    <a:alpha val="100000"/>
                  </a:schemeClr>
                </a:solidFill>
              </a:rPr>
              <a:t>Objectives &amp; Scope of Audit</a:t>
            </a:r>
            <a:endParaRPr lang="en-US" sz="3200"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10000"/>
          </a:bodyPr>
          <a:lstStyle/>
          <a:p>
            <a:pPr fontAlgn="auto">
              <a:spcBef>
                <a:spcPts val="0"/>
              </a:spcBef>
              <a:spcAft>
                <a:spcPts val="0"/>
              </a:spcAft>
              <a:buFont typeface="Wingdings 2"/>
              <a:buChar char=""/>
              <a:defRPr/>
            </a:pPr>
            <a:r>
              <a:rPr lang="en-US" dirty="0" smtClean="0">
                <a:solidFill>
                  <a:schemeClr val="bg1"/>
                </a:solidFill>
              </a:rPr>
              <a:t>Objectives</a:t>
            </a:r>
          </a:p>
          <a:p>
            <a:pPr marL="822960" lvl="2" indent="-192024" fontAlgn="auto">
              <a:spcAft>
                <a:spcPts val="0"/>
              </a:spcAft>
              <a:buClr>
                <a:schemeClr val="accent3"/>
              </a:buClr>
              <a:buFont typeface="Wingdings 2"/>
              <a:buChar char=""/>
              <a:defRPr/>
            </a:pPr>
            <a:r>
              <a:rPr lang="en-US" sz="2400" dirty="0" smtClean="0">
                <a:solidFill>
                  <a:schemeClr val="bg1"/>
                </a:solidFill>
              </a:rPr>
              <a:t>Conduct </a:t>
            </a:r>
            <a:r>
              <a:rPr lang="en-US" sz="2400" dirty="0" smtClean="0">
                <a:solidFill>
                  <a:schemeClr val="bg1"/>
                </a:solidFill>
              </a:rPr>
              <a:t> an audit </a:t>
            </a:r>
            <a:r>
              <a:rPr lang="en-US" sz="2400" dirty="0" smtClean="0">
                <a:solidFill>
                  <a:schemeClr val="bg1"/>
                </a:solidFill>
              </a:rPr>
              <a:t>in accordance with </a:t>
            </a:r>
            <a:r>
              <a:rPr lang="en-US" sz="2400" i="1" dirty="0" smtClean="0">
                <a:solidFill>
                  <a:schemeClr val="bg1"/>
                </a:solidFill>
              </a:rPr>
              <a:t>Government Auditing Standards</a:t>
            </a:r>
          </a:p>
          <a:p>
            <a:pPr marL="822960" lvl="2" indent="-192024" fontAlgn="auto">
              <a:spcAft>
                <a:spcPts val="0"/>
              </a:spcAft>
              <a:buClr>
                <a:schemeClr val="accent3"/>
              </a:buClr>
              <a:buFont typeface="Wingdings 2"/>
              <a:buChar char=""/>
              <a:defRPr/>
            </a:pPr>
            <a:r>
              <a:rPr lang="en-US" sz="2400" dirty="0" smtClean="0">
                <a:solidFill>
                  <a:schemeClr val="bg1"/>
                </a:solidFill>
              </a:rPr>
              <a:t>Plan and perform the audit to obtain reasonable assurance about whether the financial statements are free of material misstatement</a:t>
            </a:r>
          </a:p>
          <a:p>
            <a:pPr marL="630936" lvl="2" indent="0" fontAlgn="auto">
              <a:spcAft>
                <a:spcPts val="0"/>
              </a:spcAft>
              <a:buClr>
                <a:schemeClr val="accent3"/>
              </a:buClr>
              <a:buNone/>
              <a:defRPr/>
            </a:pPr>
            <a:endParaRPr lang="en-US" sz="2400" dirty="0" smtClean="0">
              <a:solidFill>
                <a:schemeClr val="bg1"/>
              </a:solidFill>
            </a:endParaRPr>
          </a:p>
          <a:p>
            <a:pPr fontAlgn="auto">
              <a:spcBef>
                <a:spcPts val="0"/>
              </a:spcBef>
              <a:spcAft>
                <a:spcPts val="0"/>
              </a:spcAft>
              <a:buFont typeface="Wingdings 2"/>
              <a:buChar char=""/>
              <a:defRPr/>
            </a:pPr>
            <a:r>
              <a:rPr lang="en-US" dirty="0">
                <a:solidFill>
                  <a:schemeClr val="bg1"/>
                </a:solidFill>
              </a:rPr>
              <a:t>Full Scope Audit</a:t>
            </a:r>
          </a:p>
          <a:p>
            <a:pPr marL="822960" lvl="2" indent="-192024" fontAlgn="auto">
              <a:spcAft>
                <a:spcPts val="0"/>
              </a:spcAft>
              <a:buClr>
                <a:schemeClr val="accent3"/>
              </a:buClr>
              <a:buFont typeface="Wingdings 2"/>
              <a:buChar char=""/>
              <a:defRPr/>
            </a:pPr>
            <a:r>
              <a:rPr lang="en-US" sz="2400" dirty="0">
                <a:solidFill>
                  <a:schemeClr val="bg1"/>
                </a:solidFill>
              </a:rPr>
              <a:t>Governmental Activities  </a:t>
            </a:r>
          </a:p>
          <a:p>
            <a:pPr marL="822960" lvl="2" indent="-192024" fontAlgn="auto">
              <a:spcAft>
                <a:spcPts val="0"/>
              </a:spcAft>
              <a:buClr>
                <a:schemeClr val="accent3"/>
              </a:buClr>
              <a:buFont typeface="Wingdings 2"/>
              <a:buChar char=""/>
              <a:defRPr/>
            </a:pPr>
            <a:r>
              <a:rPr lang="en-US" sz="2400" dirty="0">
                <a:solidFill>
                  <a:schemeClr val="bg1"/>
                </a:solidFill>
              </a:rPr>
              <a:t>Business-type Activities </a:t>
            </a:r>
          </a:p>
          <a:p>
            <a:pPr marL="822960" lvl="2" indent="-192024" fontAlgn="auto">
              <a:spcAft>
                <a:spcPts val="0"/>
              </a:spcAft>
              <a:buClr>
                <a:schemeClr val="accent3"/>
              </a:buClr>
              <a:buFont typeface="Wingdings 2"/>
              <a:buChar char=""/>
              <a:defRPr/>
            </a:pPr>
            <a:r>
              <a:rPr lang="en-US" sz="2400" dirty="0">
                <a:solidFill>
                  <a:schemeClr val="bg1"/>
                </a:solidFill>
              </a:rPr>
              <a:t>Component Units </a:t>
            </a:r>
            <a:r>
              <a:rPr lang="en-US" sz="2400" dirty="0" smtClean="0">
                <a:solidFill>
                  <a:schemeClr val="bg1"/>
                </a:solidFill>
              </a:rPr>
              <a:t>– EDC &amp; CDC</a:t>
            </a:r>
            <a:endParaRPr lang="en-US" sz="2400" dirty="0">
              <a:solidFill>
                <a:schemeClr val="bg1"/>
              </a:solidFill>
            </a:endParaRPr>
          </a:p>
          <a:p>
            <a:pPr marL="822960" lvl="2" indent="-192024" fontAlgn="auto">
              <a:spcAft>
                <a:spcPts val="0"/>
              </a:spcAft>
              <a:buClr>
                <a:schemeClr val="accent3"/>
              </a:buClr>
              <a:buFont typeface="Wingdings 2"/>
              <a:buChar char=""/>
              <a:defRPr/>
            </a:pPr>
            <a:r>
              <a:rPr lang="en-US" sz="2400" dirty="0">
                <a:solidFill>
                  <a:schemeClr val="bg1"/>
                </a:solidFill>
              </a:rPr>
              <a:t>Each Major Fund</a:t>
            </a:r>
          </a:p>
          <a:p>
            <a:pPr marL="822960" lvl="2" indent="-192024" fontAlgn="auto">
              <a:spcAft>
                <a:spcPts val="0"/>
              </a:spcAft>
              <a:buClr>
                <a:schemeClr val="accent3"/>
              </a:buClr>
              <a:buFont typeface="Wingdings 2"/>
              <a:buChar char=""/>
              <a:defRPr/>
            </a:pPr>
            <a:endParaRPr lang="en-US" sz="24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98451"/>
            <a:ext cx="1828800" cy="101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fontAlgn="auto">
              <a:spcAft>
                <a:spcPts val="0"/>
              </a:spcAft>
              <a:defRPr/>
            </a:pPr>
            <a:r>
              <a:rPr lang="en-US" sz="4400" dirty="0" smtClean="0">
                <a:solidFill>
                  <a:schemeClr val="tx2">
                    <a:tint val="100000"/>
                    <a:shade val="90000"/>
                    <a:satMod val="250000"/>
                    <a:alpha val="100000"/>
                  </a:schemeClr>
                </a:solidFill>
              </a:rPr>
              <a:t>Financial Report </a:t>
            </a:r>
            <a:endParaRPr lang="en-US" sz="4400"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marL="292100" lvl="2" indent="-292100" fontAlgn="auto">
              <a:spcBef>
                <a:spcPts val="0"/>
              </a:spcBef>
              <a:spcAft>
                <a:spcPts val="0"/>
              </a:spcAft>
              <a:buClr>
                <a:schemeClr val="accent1"/>
              </a:buClr>
              <a:buSzPct val="70000"/>
              <a:buFont typeface="Wingdings 2"/>
              <a:buChar char=""/>
              <a:defRPr/>
            </a:pPr>
            <a:r>
              <a:rPr lang="en-US" sz="3200" dirty="0" smtClean="0">
                <a:solidFill>
                  <a:schemeClr val="bg1"/>
                </a:solidFill>
              </a:rPr>
              <a:t>Table of Contents</a:t>
            </a:r>
            <a:endParaRPr lang="en-US" sz="2100" dirty="0" smtClean="0">
              <a:solidFill>
                <a:schemeClr val="bg1"/>
              </a:solidFill>
            </a:endParaRPr>
          </a:p>
          <a:p>
            <a:pPr marL="822960" lvl="2" indent="-192024" fontAlgn="auto">
              <a:spcAft>
                <a:spcPts val="0"/>
              </a:spcAft>
              <a:buClr>
                <a:schemeClr val="accent3"/>
              </a:buClr>
              <a:buFont typeface="Wingdings 2"/>
              <a:buChar char=""/>
              <a:defRPr/>
            </a:pPr>
            <a:r>
              <a:rPr lang="en-US" sz="2400" dirty="0" smtClean="0">
                <a:solidFill>
                  <a:schemeClr val="bg1"/>
                </a:solidFill>
              </a:rPr>
              <a:t>Independent Auditor’s Report (pgs. 1-2)</a:t>
            </a:r>
          </a:p>
          <a:p>
            <a:pPr marL="822960" lvl="2" indent="-192024" fontAlgn="auto">
              <a:spcAft>
                <a:spcPts val="0"/>
              </a:spcAft>
              <a:buClr>
                <a:schemeClr val="accent3"/>
              </a:buClr>
              <a:buFont typeface="Wingdings 2"/>
              <a:buChar char=""/>
              <a:defRPr/>
            </a:pPr>
            <a:r>
              <a:rPr lang="en-US" sz="2400" dirty="0" smtClean="0">
                <a:solidFill>
                  <a:schemeClr val="bg1"/>
                </a:solidFill>
              </a:rPr>
              <a:t>Management’s </a:t>
            </a:r>
            <a:r>
              <a:rPr lang="en-US" sz="2400" dirty="0">
                <a:solidFill>
                  <a:schemeClr val="bg1"/>
                </a:solidFill>
              </a:rPr>
              <a:t>D</a:t>
            </a:r>
            <a:r>
              <a:rPr lang="en-US" sz="2400" dirty="0" smtClean="0">
                <a:solidFill>
                  <a:schemeClr val="bg1"/>
                </a:solidFill>
              </a:rPr>
              <a:t>iscussion and Analysis (pgs. 3-7)</a:t>
            </a:r>
          </a:p>
          <a:p>
            <a:pPr marL="822960" lvl="2" indent="-192024" fontAlgn="auto">
              <a:spcAft>
                <a:spcPts val="0"/>
              </a:spcAft>
              <a:buClr>
                <a:schemeClr val="accent3"/>
              </a:buClr>
              <a:buFont typeface="Wingdings 2"/>
              <a:buChar char=""/>
              <a:defRPr/>
            </a:pPr>
            <a:r>
              <a:rPr lang="en-US" sz="2400" dirty="0" smtClean="0">
                <a:solidFill>
                  <a:schemeClr val="bg1"/>
                </a:solidFill>
              </a:rPr>
              <a:t>Government-Wide Financial Statements (pgs. 8-9)</a:t>
            </a:r>
          </a:p>
          <a:p>
            <a:pPr marL="822960" lvl="2" indent="-192024" fontAlgn="auto">
              <a:spcAft>
                <a:spcPts val="0"/>
              </a:spcAft>
              <a:buClr>
                <a:schemeClr val="accent3"/>
              </a:buClr>
              <a:buFont typeface="Wingdings 2"/>
              <a:buChar char=""/>
              <a:defRPr/>
            </a:pPr>
            <a:r>
              <a:rPr lang="en-US" sz="2400" dirty="0" smtClean="0">
                <a:solidFill>
                  <a:schemeClr val="bg1"/>
                </a:solidFill>
              </a:rPr>
              <a:t>Fund Financial Statements (pgs. 10-16)</a:t>
            </a:r>
          </a:p>
          <a:p>
            <a:pPr marL="822960" lvl="2" indent="-192024" fontAlgn="auto">
              <a:spcAft>
                <a:spcPts val="0"/>
              </a:spcAft>
              <a:buClr>
                <a:schemeClr val="accent3"/>
              </a:buClr>
              <a:buFont typeface="Wingdings 2"/>
              <a:buChar char=""/>
              <a:defRPr/>
            </a:pPr>
            <a:r>
              <a:rPr lang="en-US" sz="2400" dirty="0" smtClean="0">
                <a:solidFill>
                  <a:schemeClr val="bg1"/>
                </a:solidFill>
              </a:rPr>
              <a:t>Notes </a:t>
            </a:r>
            <a:r>
              <a:rPr lang="en-US" sz="2400" dirty="0">
                <a:solidFill>
                  <a:schemeClr val="bg1"/>
                </a:solidFill>
              </a:rPr>
              <a:t>to </a:t>
            </a:r>
            <a:r>
              <a:rPr lang="en-US" sz="2400" dirty="0" smtClean="0">
                <a:solidFill>
                  <a:schemeClr val="bg1"/>
                </a:solidFill>
              </a:rPr>
              <a:t>Financial </a:t>
            </a:r>
            <a:r>
              <a:rPr lang="en-US" sz="2400" dirty="0">
                <a:solidFill>
                  <a:schemeClr val="bg1"/>
                </a:solidFill>
              </a:rPr>
              <a:t>S</a:t>
            </a:r>
            <a:r>
              <a:rPr lang="en-US" sz="2400" dirty="0" smtClean="0">
                <a:solidFill>
                  <a:schemeClr val="bg1"/>
                </a:solidFill>
              </a:rPr>
              <a:t>tatements (pgs. </a:t>
            </a:r>
            <a:r>
              <a:rPr lang="en-US" sz="2400" dirty="0" smtClean="0">
                <a:solidFill>
                  <a:schemeClr val="bg1"/>
                </a:solidFill>
              </a:rPr>
              <a:t>17-41) </a:t>
            </a:r>
            <a:endParaRPr lang="en-US" sz="2400" dirty="0" smtClean="0">
              <a:solidFill>
                <a:schemeClr val="bg1"/>
              </a:solidFill>
            </a:endParaRPr>
          </a:p>
          <a:p>
            <a:pPr marL="822960" lvl="2" indent="-192024" fontAlgn="auto">
              <a:spcAft>
                <a:spcPts val="0"/>
              </a:spcAft>
              <a:buClr>
                <a:schemeClr val="accent3"/>
              </a:buClr>
              <a:buFont typeface="Wingdings 2"/>
              <a:buChar char=""/>
              <a:defRPr/>
            </a:pPr>
            <a:r>
              <a:rPr lang="en-US" sz="2400" dirty="0" smtClean="0">
                <a:solidFill>
                  <a:schemeClr val="bg1"/>
                </a:solidFill>
              </a:rPr>
              <a:t>Required Supplemental Information (pgs. </a:t>
            </a:r>
            <a:r>
              <a:rPr lang="en-US" sz="2400" dirty="0" smtClean="0">
                <a:solidFill>
                  <a:schemeClr val="bg1"/>
                </a:solidFill>
              </a:rPr>
              <a:t>42-44)</a:t>
            </a:r>
            <a:endParaRPr lang="en-US" sz="2400" dirty="0" smtClean="0">
              <a:solidFill>
                <a:schemeClr val="bg1"/>
              </a:solidFill>
            </a:endParaRPr>
          </a:p>
          <a:p>
            <a:pPr marL="822960" lvl="2" indent="-192024" fontAlgn="auto">
              <a:spcAft>
                <a:spcPts val="0"/>
              </a:spcAft>
              <a:buClr>
                <a:schemeClr val="accent3"/>
              </a:buClr>
              <a:buFont typeface="Wingdings 2"/>
              <a:buChar char=""/>
              <a:defRPr/>
            </a:pPr>
            <a:r>
              <a:rPr lang="en-US" sz="2400" dirty="0" smtClean="0">
                <a:solidFill>
                  <a:schemeClr val="bg1"/>
                </a:solidFill>
              </a:rPr>
              <a:t>Independent Auditor’s Report on </a:t>
            </a:r>
            <a:r>
              <a:rPr lang="en-US" sz="2400" dirty="0">
                <a:solidFill>
                  <a:schemeClr val="bg1"/>
                </a:solidFill>
              </a:rPr>
              <a:t>Internal Controls </a:t>
            </a:r>
            <a:r>
              <a:rPr lang="en-US" sz="2400" dirty="0" smtClean="0">
                <a:solidFill>
                  <a:schemeClr val="bg1"/>
                </a:solidFill>
              </a:rPr>
              <a:t>and Compliance (pgs. </a:t>
            </a:r>
            <a:r>
              <a:rPr lang="en-US" sz="2400" dirty="0" smtClean="0">
                <a:solidFill>
                  <a:schemeClr val="bg1"/>
                </a:solidFill>
              </a:rPr>
              <a:t>45-47)</a:t>
            </a:r>
            <a:endParaRPr lang="en-US" sz="2400" dirty="0" smtClean="0">
              <a:solidFill>
                <a:schemeClr val="bg1"/>
              </a:solidFill>
            </a:endParaRPr>
          </a:p>
          <a:p>
            <a:pPr marL="822960" lvl="2" indent="-192024" fontAlgn="auto">
              <a:spcAft>
                <a:spcPts val="0"/>
              </a:spcAft>
              <a:buClr>
                <a:schemeClr val="accent3"/>
              </a:buClr>
              <a:buFont typeface="Wingdings 2"/>
              <a:buChar char=""/>
              <a:defRPr/>
            </a:pPr>
            <a:endParaRPr lang="en-US" sz="2400" dirty="0" smtClean="0"/>
          </a:p>
          <a:p>
            <a:pPr marL="822960" lvl="2" indent="-192024" fontAlgn="auto">
              <a:spcAft>
                <a:spcPts val="0"/>
              </a:spcAft>
              <a:buClr>
                <a:schemeClr val="accent3"/>
              </a:buClr>
              <a:buFont typeface="Wingdings 2"/>
              <a:buChar char=""/>
              <a:defRPr/>
            </a:pPr>
            <a:endParaRPr lang="en-US" sz="2800" dirty="0" smtClean="0"/>
          </a:p>
          <a:p>
            <a:pPr marL="822960" lvl="2" indent="-192024" fontAlgn="auto">
              <a:spcAft>
                <a:spcPts val="0"/>
              </a:spcAft>
              <a:buClr>
                <a:schemeClr val="accent3"/>
              </a:buClr>
              <a:buFont typeface="Wingdings 2"/>
              <a:buChar char=""/>
              <a:defRPr/>
            </a:pPr>
            <a:endParaRPr lang="en-US" sz="2800" dirty="0" smtClean="0"/>
          </a:p>
          <a:p>
            <a:pPr marL="630936" lvl="2" indent="0" fontAlgn="auto">
              <a:spcAft>
                <a:spcPts val="0"/>
              </a:spcAft>
              <a:buClr>
                <a:schemeClr val="accent3"/>
              </a:buClr>
              <a:buNone/>
              <a:defRPr/>
            </a:pPr>
            <a:endParaRPr lang="en-US" dirty="0" smtClean="0"/>
          </a:p>
          <a:p>
            <a:pPr marL="0" indent="0" fontAlgn="auto">
              <a:spcBef>
                <a:spcPts val="0"/>
              </a:spcBef>
              <a:spcAft>
                <a:spcPts val="0"/>
              </a:spcAft>
              <a:buNone/>
              <a:defRPr/>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527" y="3810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2">
                    <a:tint val="100000"/>
                    <a:shade val="90000"/>
                    <a:satMod val="250000"/>
                    <a:alpha val="100000"/>
                  </a:schemeClr>
                </a:solidFill>
              </a:rPr>
              <a:t>Financial Highlights – </a:t>
            </a:r>
            <a:br>
              <a:rPr lang="en-US" sz="3200" dirty="0" smtClean="0">
                <a:solidFill>
                  <a:schemeClr val="tx2">
                    <a:tint val="100000"/>
                    <a:shade val="90000"/>
                    <a:satMod val="250000"/>
                    <a:alpha val="100000"/>
                  </a:schemeClr>
                </a:solidFill>
              </a:rPr>
            </a:br>
            <a:r>
              <a:rPr lang="en-US" sz="3200" dirty="0" smtClean="0">
                <a:solidFill>
                  <a:schemeClr val="tx2">
                    <a:tint val="100000"/>
                    <a:shade val="90000"/>
                    <a:satMod val="250000"/>
                    <a:alpha val="100000"/>
                  </a:schemeClr>
                </a:solidFill>
              </a:rPr>
              <a:t>Government-Wide Statements</a:t>
            </a:r>
            <a:endParaRPr lang="en-US" sz="3200" dirty="0"/>
          </a:p>
        </p:txBody>
      </p:sp>
      <p:sp>
        <p:nvSpPr>
          <p:cNvPr id="3" name="Content Placeholder 2"/>
          <p:cNvSpPr>
            <a:spLocks noGrp="1"/>
          </p:cNvSpPr>
          <p:nvPr>
            <p:ph idx="1"/>
          </p:nvPr>
        </p:nvSpPr>
        <p:spPr/>
        <p:txBody>
          <a:bodyPr/>
          <a:lstStyle/>
          <a:p>
            <a:pPr algn="just" fontAlgn="auto">
              <a:spcBef>
                <a:spcPts val="0"/>
              </a:spcBef>
              <a:spcAft>
                <a:spcPts val="0"/>
              </a:spcAft>
              <a:buFont typeface="Wingdings 2"/>
              <a:buChar char=""/>
              <a:defRPr/>
            </a:pPr>
            <a:r>
              <a:rPr lang="en-US" sz="2800" dirty="0" smtClean="0">
                <a:solidFill>
                  <a:schemeClr val="bg1"/>
                </a:solidFill>
              </a:rPr>
              <a:t>Full Accrual Basis:</a:t>
            </a:r>
          </a:p>
          <a:p>
            <a:pPr marL="640080" lvl="1" algn="just" fontAlgn="auto">
              <a:spcAft>
                <a:spcPts val="0"/>
              </a:spcAft>
              <a:defRPr/>
            </a:pPr>
            <a:r>
              <a:rPr lang="en-US" sz="2500" dirty="0" smtClean="0">
                <a:solidFill>
                  <a:schemeClr val="bg1"/>
                </a:solidFill>
              </a:rPr>
              <a:t>Net Position of City is $6,569,431 (pg</a:t>
            </a:r>
            <a:r>
              <a:rPr lang="en-US" sz="2500" dirty="0" smtClean="0">
                <a:solidFill>
                  <a:schemeClr val="bg1"/>
                </a:solidFill>
              </a:rPr>
              <a:t>. 8</a:t>
            </a:r>
            <a:r>
              <a:rPr lang="en-US" sz="2500" dirty="0" smtClean="0">
                <a:solidFill>
                  <a:schemeClr val="bg1"/>
                </a:solidFill>
              </a:rPr>
              <a:t>) at FYE15.</a:t>
            </a:r>
            <a:endParaRPr lang="en-US" sz="2500" dirty="0" smtClean="0">
              <a:solidFill>
                <a:schemeClr val="bg1"/>
              </a:solidFill>
            </a:endParaRPr>
          </a:p>
          <a:p>
            <a:pPr marL="640080" lvl="1" algn="just" fontAlgn="auto">
              <a:spcAft>
                <a:spcPts val="0"/>
              </a:spcAft>
              <a:defRPr/>
            </a:pPr>
            <a:r>
              <a:rPr lang="en-US" sz="2500" dirty="0">
                <a:solidFill>
                  <a:schemeClr val="bg1"/>
                </a:solidFill>
              </a:rPr>
              <a:t>Unrestricted net position </a:t>
            </a:r>
            <a:r>
              <a:rPr lang="en-US" sz="2500" dirty="0" smtClean="0">
                <a:solidFill>
                  <a:schemeClr val="bg1"/>
                </a:solidFill>
              </a:rPr>
              <a:t>of City is $780,713 (pg</a:t>
            </a:r>
            <a:r>
              <a:rPr lang="en-US" sz="2500" dirty="0">
                <a:solidFill>
                  <a:schemeClr val="bg1"/>
                </a:solidFill>
              </a:rPr>
              <a:t>. 8) </a:t>
            </a:r>
            <a:r>
              <a:rPr lang="en-US" sz="2500" dirty="0" smtClean="0">
                <a:solidFill>
                  <a:schemeClr val="bg1"/>
                </a:solidFill>
              </a:rPr>
              <a:t>at FYE15.  </a:t>
            </a:r>
            <a:r>
              <a:rPr lang="en-US" sz="2500" dirty="0">
                <a:solidFill>
                  <a:schemeClr val="bg1"/>
                </a:solidFill>
              </a:rPr>
              <a:t>This is </a:t>
            </a:r>
            <a:r>
              <a:rPr lang="en-US" sz="2500" dirty="0" smtClean="0">
                <a:solidFill>
                  <a:schemeClr val="bg1"/>
                </a:solidFill>
              </a:rPr>
              <a:t>a decrease of $685,217 </a:t>
            </a:r>
            <a:r>
              <a:rPr lang="en-US" sz="2500" dirty="0">
                <a:solidFill>
                  <a:schemeClr val="bg1"/>
                </a:solidFill>
              </a:rPr>
              <a:t>from </a:t>
            </a:r>
            <a:r>
              <a:rPr lang="en-US" sz="2500" dirty="0" smtClean="0">
                <a:solidFill>
                  <a:schemeClr val="bg1"/>
                </a:solidFill>
              </a:rPr>
              <a:t>FYE14.</a:t>
            </a:r>
            <a:endParaRPr lang="en-US" sz="2500" dirty="0">
              <a:solidFill>
                <a:schemeClr val="bg1"/>
              </a:solidFill>
            </a:endParaRPr>
          </a:p>
          <a:p>
            <a:pPr marL="640080" lvl="1" algn="just" fontAlgn="auto">
              <a:spcAft>
                <a:spcPts val="0"/>
              </a:spcAft>
              <a:defRPr/>
            </a:pPr>
            <a:r>
              <a:rPr lang="en-US" sz="2500" dirty="0" smtClean="0">
                <a:solidFill>
                  <a:schemeClr val="bg1"/>
                </a:solidFill>
              </a:rPr>
              <a:t>Overall, total </a:t>
            </a:r>
            <a:r>
              <a:rPr lang="en-US" sz="2500" dirty="0">
                <a:solidFill>
                  <a:schemeClr val="bg1"/>
                </a:solidFill>
              </a:rPr>
              <a:t>net position increased by </a:t>
            </a:r>
            <a:r>
              <a:rPr lang="en-US" sz="2500" dirty="0" smtClean="0">
                <a:solidFill>
                  <a:schemeClr val="bg1"/>
                </a:solidFill>
              </a:rPr>
              <a:t>$</a:t>
            </a:r>
            <a:r>
              <a:rPr lang="en-US" sz="2500" dirty="0" smtClean="0">
                <a:solidFill>
                  <a:schemeClr val="bg1"/>
                </a:solidFill>
              </a:rPr>
              <a:t>667,955</a:t>
            </a:r>
            <a:r>
              <a:rPr lang="en-US" sz="2500" dirty="0" smtClean="0">
                <a:solidFill>
                  <a:schemeClr val="bg1"/>
                </a:solidFill>
              </a:rPr>
              <a:t> </a:t>
            </a:r>
            <a:r>
              <a:rPr lang="en-US" sz="2500" dirty="0">
                <a:solidFill>
                  <a:schemeClr val="bg1"/>
                </a:solidFill>
              </a:rPr>
              <a:t>(</a:t>
            </a:r>
            <a:r>
              <a:rPr lang="en-US" sz="2500" dirty="0" smtClean="0">
                <a:solidFill>
                  <a:schemeClr val="bg1"/>
                </a:solidFill>
              </a:rPr>
              <a:t>pg. </a:t>
            </a:r>
            <a:r>
              <a:rPr lang="en-US" sz="2500" dirty="0">
                <a:solidFill>
                  <a:schemeClr val="bg1"/>
                </a:solidFill>
              </a:rPr>
              <a:t>9</a:t>
            </a:r>
            <a:r>
              <a:rPr lang="en-US" sz="2500" dirty="0" smtClean="0">
                <a:solidFill>
                  <a:schemeClr val="bg1"/>
                </a:solidFill>
              </a:rPr>
              <a:t>) </a:t>
            </a:r>
            <a:r>
              <a:rPr lang="en-US" sz="2500" dirty="0">
                <a:solidFill>
                  <a:schemeClr val="bg1"/>
                </a:solidFill>
              </a:rPr>
              <a:t>or </a:t>
            </a:r>
            <a:r>
              <a:rPr lang="en-US" sz="2500" dirty="0" smtClean="0">
                <a:solidFill>
                  <a:schemeClr val="bg1"/>
                </a:solidFill>
              </a:rPr>
              <a:t>10%.</a:t>
            </a:r>
            <a:endParaRPr lang="en-US" sz="2500" dirty="0">
              <a:solidFill>
                <a:schemeClr val="bg1"/>
              </a:solidFill>
            </a:endParaRPr>
          </a:p>
          <a:p>
            <a:pPr>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65623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2">
                    <a:tint val="100000"/>
                    <a:shade val="90000"/>
                    <a:satMod val="250000"/>
                    <a:alpha val="100000"/>
                  </a:schemeClr>
                </a:solidFill>
              </a:rPr>
              <a:t>Financial Highlights – </a:t>
            </a:r>
            <a:br>
              <a:rPr lang="en-US" sz="3200" dirty="0" smtClean="0">
                <a:solidFill>
                  <a:schemeClr val="tx2">
                    <a:tint val="100000"/>
                    <a:shade val="90000"/>
                    <a:satMod val="250000"/>
                    <a:alpha val="100000"/>
                  </a:schemeClr>
                </a:solidFill>
              </a:rPr>
            </a:br>
            <a:r>
              <a:rPr lang="en-US" sz="3200" dirty="0" smtClean="0">
                <a:solidFill>
                  <a:schemeClr val="tx2">
                    <a:tint val="100000"/>
                    <a:shade val="90000"/>
                    <a:satMod val="250000"/>
                    <a:alpha val="100000"/>
                  </a:schemeClr>
                </a:solidFill>
              </a:rPr>
              <a:t>Government-Wide Statements</a:t>
            </a:r>
            <a:endParaRPr lang="en-US" sz="3200" dirty="0"/>
          </a:p>
        </p:txBody>
      </p:sp>
      <p:sp>
        <p:nvSpPr>
          <p:cNvPr id="3" name="Content Placeholder 2"/>
          <p:cNvSpPr>
            <a:spLocks noGrp="1"/>
          </p:cNvSpPr>
          <p:nvPr>
            <p:ph idx="1"/>
          </p:nvPr>
        </p:nvSpPr>
        <p:spPr/>
        <p:txBody>
          <a:bodyPr/>
          <a:lstStyle/>
          <a:p>
            <a:pPr algn="just" fontAlgn="auto">
              <a:spcBef>
                <a:spcPts val="0"/>
              </a:spcBef>
              <a:spcAft>
                <a:spcPts val="0"/>
              </a:spcAft>
              <a:buFont typeface="Wingdings 2"/>
              <a:buChar char=""/>
              <a:defRPr/>
            </a:pPr>
            <a:r>
              <a:rPr lang="en-US" sz="2400" dirty="0" smtClean="0">
                <a:solidFill>
                  <a:schemeClr val="bg1"/>
                </a:solidFill>
              </a:rPr>
              <a:t>There are new balances on pgs. 8 &amp; 9 related to the implementation of the new </a:t>
            </a:r>
            <a:r>
              <a:rPr lang="en-US" sz="2400" i="1" dirty="0" smtClean="0">
                <a:solidFill>
                  <a:schemeClr val="bg1"/>
                </a:solidFill>
              </a:rPr>
              <a:t>GASB Standard #68 – Accounting and Financial Reporting for Pensions. </a:t>
            </a:r>
            <a:r>
              <a:rPr lang="en-US" sz="2400" dirty="0" smtClean="0">
                <a:solidFill>
                  <a:schemeClr val="bg1"/>
                </a:solidFill>
              </a:rPr>
              <a:t>All cities are now required to present their net pension liability in the Utility Fund and in the Government-wide financials.</a:t>
            </a:r>
          </a:p>
          <a:p>
            <a:pPr algn="just" fontAlgn="auto">
              <a:spcBef>
                <a:spcPts val="0"/>
              </a:spcBef>
              <a:spcAft>
                <a:spcPts val="0"/>
              </a:spcAft>
              <a:buFont typeface="Wingdings 2"/>
              <a:buChar char=""/>
              <a:defRPr/>
            </a:pPr>
            <a:r>
              <a:rPr lang="en-US" sz="2400" dirty="0" smtClean="0">
                <a:solidFill>
                  <a:schemeClr val="bg1"/>
                </a:solidFill>
              </a:rPr>
              <a:t>TMRS has estimated this liability to be $523,796 at FYE15. There are also expanded footnote disclosures and new required supplemental schedules related to the pension liability.  The Schedule of Changes in Net Pension Liability on pg. 44 shows the City’s pension is 85% funded at FYE15. </a:t>
            </a:r>
            <a:endParaRPr lang="en-US" sz="2400" dirty="0" smtClean="0">
              <a:solidFill>
                <a:schemeClr val="bg1"/>
              </a:solidFill>
            </a:endParaRPr>
          </a:p>
          <a:p>
            <a:pPr>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39856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smtClean="0">
                <a:solidFill>
                  <a:schemeClr val="tx2">
                    <a:tint val="100000"/>
                    <a:shade val="90000"/>
                    <a:satMod val="250000"/>
                    <a:alpha val="100000"/>
                  </a:schemeClr>
                </a:solidFill>
              </a:rPr>
              <a:t>Financial Highlights – </a:t>
            </a:r>
            <a:br>
              <a:rPr lang="en-US" sz="3200" dirty="0" smtClean="0">
                <a:solidFill>
                  <a:schemeClr val="tx2">
                    <a:tint val="100000"/>
                    <a:shade val="90000"/>
                    <a:satMod val="250000"/>
                    <a:alpha val="100000"/>
                  </a:schemeClr>
                </a:solidFill>
              </a:rPr>
            </a:br>
            <a:r>
              <a:rPr lang="en-US" sz="3200" dirty="0" smtClean="0">
                <a:solidFill>
                  <a:schemeClr val="tx2">
                    <a:tint val="100000"/>
                    <a:shade val="90000"/>
                    <a:satMod val="250000"/>
                    <a:alpha val="100000"/>
                  </a:schemeClr>
                </a:solidFill>
              </a:rPr>
              <a:t>Fund Statements – General Fund</a:t>
            </a:r>
            <a:endParaRPr lang="en-US" sz="32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382000" cy="4754562"/>
          </a:xfrm>
        </p:spPr>
        <p:txBody>
          <a:bodyPr>
            <a:normAutofit fontScale="92500"/>
          </a:bodyPr>
          <a:lstStyle/>
          <a:p>
            <a:pPr algn="just" fontAlgn="auto">
              <a:spcBef>
                <a:spcPts val="0"/>
              </a:spcBef>
              <a:spcAft>
                <a:spcPts val="0"/>
              </a:spcAft>
              <a:buFont typeface="Wingdings 2"/>
              <a:buChar char=""/>
              <a:defRPr/>
            </a:pPr>
            <a:r>
              <a:rPr lang="en-US" sz="2800" dirty="0" smtClean="0">
                <a:solidFill>
                  <a:schemeClr val="bg1"/>
                </a:solidFill>
              </a:rPr>
              <a:t>General Fund unassigned fund balances (pg. 10): </a:t>
            </a:r>
          </a:p>
          <a:p>
            <a:pPr marL="640080" lvl="1" algn="just" fontAlgn="auto">
              <a:spcAft>
                <a:spcPts val="0"/>
              </a:spcAft>
              <a:defRPr/>
            </a:pPr>
            <a:r>
              <a:rPr lang="en-US" sz="2400" dirty="0" smtClean="0">
                <a:solidFill>
                  <a:schemeClr val="bg1"/>
                </a:solidFill>
              </a:rPr>
              <a:t>$701,868 </a:t>
            </a:r>
            <a:r>
              <a:rPr lang="en-US" sz="2400" dirty="0" smtClean="0">
                <a:solidFill>
                  <a:schemeClr val="bg1"/>
                </a:solidFill>
              </a:rPr>
              <a:t>at </a:t>
            </a:r>
            <a:r>
              <a:rPr lang="en-US" sz="2400" dirty="0" smtClean="0">
                <a:solidFill>
                  <a:schemeClr val="bg1"/>
                </a:solidFill>
              </a:rPr>
              <a:t>FYE15</a:t>
            </a:r>
            <a:endParaRPr lang="en-US" sz="2400" dirty="0" smtClean="0">
              <a:solidFill>
                <a:schemeClr val="bg1"/>
              </a:solidFill>
            </a:endParaRPr>
          </a:p>
          <a:p>
            <a:pPr marL="640080" lvl="1" algn="just" fontAlgn="auto">
              <a:spcAft>
                <a:spcPts val="0"/>
              </a:spcAft>
              <a:defRPr/>
            </a:pPr>
            <a:r>
              <a:rPr lang="en-US" sz="2400" dirty="0">
                <a:solidFill>
                  <a:schemeClr val="bg1"/>
                </a:solidFill>
              </a:rPr>
              <a:t>$582,226 at </a:t>
            </a:r>
            <a:r>
              <a:rPr lang="en-US" sz="2400" dirty="0" smtClean="0">
                <a:solidFill>
                  <a:schemeClr val="bg1"/>
                </a:solidFill>
              </a:rPr>
              <a:t>FYE14</a:t>
            </a:r>
            <a:endParaRPr lang="en-US" sz="2400" dirty="0">
              <a:solidFill>
                <a:schemeClr val="bg1"/>
              </a:solidFill>
            </a:endParaRPr>
          </a:p>
          <a:p>
            <a:pPr marL="640080" lvl="1" algn="just" fontAlgn="auto">
              <a:spcAft>
                <a:spcPts val="0"/>
              </a:spcAft>
              <a:defRPr/>
            </a:pPr>
            <a:r>
              <a:rPr lang="en-US" sz="2400" dirty="0" smtClean="0">
                <a:solidFill>
                  <a:schemeClr val="bg1"/>
                </a:solidFill>
              </a:rPr>
              <a:t>Increase by $119,642</a:t>
            </a:r>
          </a:p>
          <a:p>
            <a:pPr marL="640080" lvl="1" algn="just" fontAlgn="auto">
              <a:spcAft>
                <a:spcPts val="0"/>
              </a:spcAft>
              <a:defRPr/>
            </a:pPr>
            <a:r>
              <a:rPr lang="en-US" sz="2400" dirty="0" smtClean="0">
                <a:solidFill>
                  <a:schemeClr val="bg1"/>
                </a:solidFill>
              </a:rPr>
              <a:t>M</a:t>
            </a:r>
            <a:r>
              <a:rPr lang="en-US" sz="2400" dirty="0" smtClean="0">
                <a:solidFill>
                  <a:schemeClr val="bg1"/>
                </a:solidFill>
              </a:rPr>
              <a:t>ay </a:t>
            </a:r>
            <a:r>
              <a:rPr lang="en-US" sz="2400" dirty="0" smtClean="0">
                <a:solidFill>
                  <a:schemeClr val="bg1"/>
                </a:solidFill>
              </a:rPr>
              <a:t>be used </a:t>
            </a:r>
            <a:r>
              <a:rPr lang="en-US" sz="2400" dirty="0">
                <a:solidFill>
                  <a:schemeClr val="bg1"/>
                </a:solidFill>
              </a:rPr>
              <a:t>to meet the City’s ongoing </a:t>
            </a:r>
            <a:r>
              <a:rPr lang="en-US" sz="2400" dirty="0" smtClean="0">
                <a:solidFill>
                  <a:schemeClr val="bg1"/>
                </a:solidFill>
              </a:rPr>
              <a:t>obligations</a:t>
            </a:r>
            <a:endParaRPr lang="en-US" sz="2400" dirty="0">
              <a:solidFill>
                <a:schemeClr val="bg1"/>
              </a:solidFill>
            </a:endParaRPr>
          </a:p>
          <a:p>
            <a:pPr marL="640080" lvl="1" algn="just" fontAlgn="auto">
              <a:spcAft>
                <a:spcPts val="0"/>
              </a:spcAft>
              <a:defRPr/>
            </a:pPr>
            <a:r>
              <a:rPr lang="en-US" sz="2400" dirty="0">
                <a:solidFill>
                  <a:schemeClr val="bg1"/>
                </a:solidFill>
              </a:rPr>
              <a:t>R</a:t>
            </a:r>
            <a:r>
              <a:rPr lang="en-US" sz="2400" dirty="0" smtClean="0">
                <a:solidFill>
                  <a:schemeClr val="bg1"/>
                </a:solidFill>
              </a:rPr>
              <a:t>epresents 2 months reserves at </a:t>
            </a:r>
            <a:r>
              <a:rPr lang="en-US" sz="2400" dirty="0" smtClean="0">
                <a:solidFill>
                  <a:schemeClr val="bg1"/>
                </a:solidFill>
              </a:rPr>
              <a:t>FYE15 </a:t>
            </a:r>
          </a:p>
          <a:p>
            <a:pPr marL="640080" lvl="1" algn="just" fontAlgn="auto">
              <a:spcAft>
                <a:spcPts val="0"/>
              </a:spcAft>
              <a:defRPr/>
            </a:pPr>
            <a:r>
              <a:rPr lang="en-US" sz="2400" dirty="0" smtClean="0">
                <a:solidFill>
                  <a:schemeClr val="bg1"/>
                </a:solidFill>
              </a:rPr>
              <a:t>3 </a:t>
            </a:r>
            <a:r>
              <a:rPr lang="en-US" sz="2400" dirty="0" smtClean="0">
                <a:solidFill>
                  <a:schemeClr val="bg1"/>
                </a:solidFill>
              </a:rPr>
              <a:t>to 6 months reserve is </a:t>
            </a:r>
            <a:r>
              <a:rPr lang="en-US" sz="2400" dirty="0" smtClean="0">
                <a:solidFill>
                  <a:schemeClr val="bg1"/>
                </a:solidFill>
              </a:rPr>
              <a:t>optimal</a:t>
            </a:r>
            <a:endParaRPr lang="en-US" sz="2400" dirty="0" smtClean="0">
              <a:solidFill>
                <a:schemeClr val="bg1"/>
              </a:solidFill>
            </a:endParaRPr>
          </a:p>
          <a:p>
            <a:pPr algn="just" fontAlgn="auto">
              <a:spcBef>
                <a:spcPts val="0"/>
              </a:spcBef>
              <a:spcAft>
                <a:spcPts val="0"/>
              </a:spcAft>
              <a:buFont typeface="Wingdings 2"/>
              <a:buChar char=""/>
              <a:defRPr/>
            </a:pPr>
            <a:r>
              <a:rPr lang="en-US" sz="2800" dirty="0" smtClean="0">
                <a:solidFill>
                  <a:schemeClr val="bg1"/>
                </a:solidFill>
              </a:rPr>
              <a:t>Overall, </a:t>
            </a:r>
            <a:r>
              <a:rPr lang="en-US" sz="2800" dirty="0" smtClean="0">
                <a:solidFill>
                  <a:schemeClr val="bg1"/>
                </a:solidFill>
              </a:rPr>
              <a:t>the </a:t>
            </a:r>
            <a:r>
              <a:rPr lang="en-US" sz="2800" dirty="0" smtClean="0">
                <a:solidFill>
                  <a:schemeClr val="bg1"/>
                </a:solidFill>
              </a:rPr>
              <a:t>General </a:t>
            </a:r>
            <a:r>
              <a:rPr lang="en-US" sz="2800" dirty="0" smtClean="0">
                <a:solidFill>
                  <a:schemeClr val="bg1"/>
                </a:solidFill>
              </a:rPr>
              <a:t>Fund had </a:t>
            </a:r>
            <a:r>
              <a:rPr lang="en-US" sz="2800" dirty="0" smtClean="0">
                <a:solidFill>
                  <a:schemeClr val="bg1"/>
                </a:solidFill>
              </a:rPr>
              <a:t>a decrease in fund </a:t>
            </a:r>
            <a:r>
              <a:rPr lang="en-US" sz="2800" dirty="0" smtClean="0">
                <a:solidFill>
                  <a:schemeClr val="bg1"/>
                </a:solidFill>
              </a:rPr>
              <a:t>balances of </a:t>
            </a:r>
            <a:r>
              <a:rPr lang="en-US" sz="2800" dirty="0" smtClean="0">
                <a:solidFill>
                  <a:schemeClr val="bg1"/>
                </a:solidFill>
              </a:rPr>
              <a:t>$323,382 </a:t>
            </a:r>
            <a:r>
              <a:rPr lang="en-US" sz="2800" dirty="0" smtClean="0">
                <a:solidFill>
                  <a:schemeClr val="bg1"/>
                </a:solidFill>
              </a:rPr>
              <a:t>(pg</a:t>
            </a:r>
            <a:r>
              <a:rPr lang="en-US" sz="2800" dirty="0">
                <a:solidFill>
                  <a:schemeClr val="bg1"/>
                </a:solidFill>
              </a:rPr>
              <a:t>. 12</a:t>
            </a:r>
            <a:r>
              <a:rPr lang="en-US" sz="2800" dirty="0" smtClean="0">
                <a:solidFill>
                  <a:schemeClr val="bg1"/>
                </a:solidFill>
              </a:rPr>
              <a:t>) for </a:t>
            </a:r>
            <a:r>
              <a:rPr lang="en-US" sz="2800" dirty="0" smtClean="0">
                <a:solidFill>
                  <a:schemeClr val="bg1"/>
                </a:solidFill>
              </a:rPr>
              <a:t>FYE15 because the </a:t>
            </a:r>
            <a:r>
              <a:rPr lang="en-US" sz="2800" dirty="0" smtClean="0">
                <a:solidFill>
                  <a:schemeClr val="bg1"/>
                </a:solidFill>
              </a:rPr>
              <a:t>proceeds </a:t>
            </a:r>
            <a:r>
              <a:rPr lang="en-US" sz="2800" dirty="0" smtClean="0">
                <a:solidFill>
                  <a:schemeClr val="bg1"/>
                </a:solidFill>
              </a:rPr>
              <a:t>of prior year debt issuances were utilized for capital outlays in FYE15</a:t>
            </a:r>
            <a:r>
              <a:rPr lang="en-US" sz="2800" dirty="0" smtClean="0">
                <a:solidFill>
                  <a:schemeClr val="bg1"/>
                </a:solidFill>
              </a:rPr>
              <a:t>. </a:t>
            </a:r>
            <a:endParaRPr lang="en-US" sz="2800" dirty="0">
              <a:solidFill>
                <a:schemeClr val="bg1"/>
              </a:solidFill>
            </a:endParaRPr>
          </a:p>
          <a:p>
            <a:pPr marL="640080" lvl="1" fontAlgn="auto">
              <a:spcAft>
                <a:spcPts val="0"/>
              </a:spcAft>
              <a:buFont typeface="Wingdings 2"/>
              <a:buChar char="•"/>
              <a:defRPr/>
            </a:pPr>
            <a:endParaRPr lang="en-US" sz="2400" dirty="0">
              <a:solidFill>
                <a:schemeClr val="bg1"/>
              </a:solidFill>
            </a:endParaRPr>
          </a:p>
          <a:p>
            <a:pPr marL="640080" lvl="1" fontAlgn="auto">
              <a:spcAft>
                <a:spcPts val="0"/>
              </a:spcAft>
              <a:defRPr/>
            </a:pPr>
            <a:endParaRPr lang="en-US" sz="2400" dirty="0" smtClean="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smtClean="0">
                <a:solidFill>
                  <a:schemeClr val="tx2">
                    <a:tint val="100000"/>
                    <a:shade val="90000"/>
                    <a:satMod val="250000"/>
                    <a:alpha val="100000"/>
                  </a:schemeClr>
                </a:solidFill>
              </a:rPr>
              <a:t>Financial Highlights – </a:t>
            </a:r>
            <a:br>
              <a:rPr lang="en-US" sz="3200" dirty="0" smtClean="0">
                <a:solidFill>
                  <a:schemeClr val="tx2">
                    <a:tint val="100000"/>
                    <a:shade val="90000"/>
                    <a:satMod val="250000"/>
                    <a:alpha val="100000"/>
                  </a:schemeClr>
                </a:solidFill>
              </a:rPr>
            </a:br>
            <a:r>
              <a:rPr lang="en-US" sz="3200" dirty="0" smtClean="0">
                <a:solidFill>
                  <a:schemeClr val="tx2">
                    <a:tint val="100000"/>
                    <a:shade val="90000"/>
                    <a:satMod val="250000"/>
                    <a:alpha val="100000"/>
                  </a:schemeClr>
                </a:solidFill>
              </a:rPr>
              <a:t>Fund Statements – Water &amp; Sewer </a:t>
            </a:r>
            <a:endParaRPr lang="en-US" sz="3200"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62500" lnSpcReduction="20000"/>
          </a:bodyPr>
          <a:lstStyle/>
          <a:p>
            <a:pPr algn="just" fontAlgn="auto">
              <a:spcBef>
                <a:spcPts val="0"/>
              </a:spcBef>
              <a:spcAft>
                <a:spcPts val="0"/>
              </a:spcAft>
              <a:buFont typeface="Wingdings 2"/>
              <a:buChar char=""/>
              <a:defRPr/>
            </a:pPr>
            <a:r>
              <a:rPr lang="en-US" sz="4500" dirty="0" smtClean="0">
                <a:solidFill>
                  <a:schemeClr val="bg1"/>
                </a:solidFill>
              </a:rPr>
              <a:t>Water &amp; Sewer Fund unrestricted net position (pg. 14): </a:t>
            </a:r>
          </a:p>
          <a:p>
            <a:pPr marL="0" indent="0" algn="just" fontAlgn="auto">
              <a:spcBef>
                <a:spcPts val="0"/>
              </a:spcBef>
              <a:spcAft>
                <a:spcPts val="0"/>
              </a:spcAft>
              <a:buNone/>
              <a:defRPr/>
            </a:pPr>
            <a:endParaRPr lang="en-US" sz="1800" dirty="0">
              <a:solidFill>
                <a:schemeClr val="bg1"/>
              </a:solidFill>
            </a:endParaRPr>
          </a:p>
          <a:p>
            <a:pPr marL="640080" lvl="1" algn="just" fontAlgn="auto">
              <a:spcAft>
                <a:spcPts val="0"/>
              </a:spcAft>
              <a:defRPr/>
            </a:pPr>
            <a:r>
              <a:rPr lang="en-US" sz="3700" dirty="0" smtClean="0">
                <a:solidFill>
                  <a:schemeClr val="bg1"/>
                </a:solidFill>
              </a:rPr>
              <a:t>($297,279) </a:t>
            </a:r>
            <a:r>
              <a:rPr lang="en-US" sz="3700" dirty="0">
                <a:solidFill>
                  <a:schemeClr val="bg1"/>
                </a:solidFill>
              </a:rPr>
              <a:t>at </a:t>
            </a:r>
            <a:r>
              <a:rPr lang="en-US" sz="3700" dirty="0" smtClean="0">
                <a:solidFill>
                  <a:schemeClr val="bg1"/>
                </a:solidFill>
              </a:rPr>
              <a:t>FYE15</a:t>
            </a:r>
            <a:endParaRPr lang="en-US" sz="3700" dirty="0">
              <a:solidFill>
                <a:schemeClr val="bg1"/>
              </a:solidFill>
            </a:endParaRPr>
          </a:p>
          <a:p>
            <a:pPr marL="640080" lvl="1" algn="just" fontAlgn="auto">
              <a:spcAft>
                <a:spcPts val="0"/>
              </a:spcAft>
              <a:defRPr/>
            </a:pPr>
            <a:r>
              <a:rPr lang="en-US" sz="3700" dirty="0">
                <a:solidFill>
                  <a:schemeClr val="bg1"/>
                </a:solidFill>
              </a:rPr>
              <a:t>$337,659 at </a:t>
            </a:r>
            <a:r>
              <a:rPr lang="en-US" sz="3700" dirty="0" smtClean="0">
                <a:solidFill>
                  <a:schemeClr val="bg1"/>
                </a:solidFill>
              </a:rPr>
              <a:t>FYE14</a:t>
            </a:r>
            <a:endParaRPr lang="en-US" sz="3700" dirty="0">
              <a:solidFill>
                <a:schemeClr val="bg1"/>
              </a:solidFill>
            </a:endParaRPr>
          </a:p>
          <a:p>
            <a:pPr marL="640080" lvl="1" algn="just" fontAlgn="auto">
              <a:spcAft>
                <a:spcPts val="0"/>
              </a:spcAft>
              <a:defRPr/>
            </a:pPr>
            <a:r>
              <a:rPr lang="en-US" sz="3700" dirty="0" smtClean="0">
                <a:solidFill>
                  <a:schemeClr val="bg1"/>
                </a:solidFill>
              </a:rPr>
              <a:t>Decrease </a:t>
            </a:r>
            <a:r>
              <a:rPr lang="en-US" sz="3700" dirty="0">
                <a:solidFill>
                  <a:schemeClr val="bg1"/>
                </a:solidFill>
              </a:rPr>
              <a:t>of </a:t>
            </a:r>
            <a:r>
              <a:rPr lang="en-US" sz="3700" dirty="0" smtClean="0">
                <a:solidFill>
                  <a:schemeClr val="bg1"/>
                </a:solidFill>
              </a:rPr>
              <a:t>$634,496 resulted from fund expenses,  issuance of new debt, and increased restricted amounts at FYE15. </a:t>
            </a:r>
            <a:endParaRPr lang="en-US" sz="3700" dirty="0">
              <a:solidFill>
                <a:schemeClr val="bg1"/>
              </a:solidFill>
            </a:endParaRPr>
          </a:p>
          <a:p>
            <a:pPr marL="640080" lvl="1" algn="just" fontAlgn="auto">
              <a:spcAft>
                <a:spcPts val="0"/>
              </a:spcAft>
              <a:defRPr/>
            </a:pPr>
            <a:r>
              <a:rPr lang="en-US" sz="3700" dirty="0" smtClean="0">
                <a:solidFill>
                  <a:schemeClr val="bg1"/>
                </a:solidFill>
              </a:rPr>
              <a:t>There is no reserves </a:t>
            </a:r>
            <a:r>
              <a:rPr lang="en-US" sz="3700" dirty="0">
                <a:solidFill>
                  <a:schemeClr val="bg1"/>
                </a:solidFill>
              </a:rPr>
              <a:t>at </a:t>
            </a:r>
            <a:r>
              <a:rPr lang="en-US" sz="3700" dirty="0" smtClean="0">
                <a:solidFill>
                  <a:schemeClr val="bg1"/>
                </a:solidFill>
              </a:rPr>
              <a:t>FYE15, which </a:t>
            </a:r>
            <a:r>
              <a:rPr lang="en-US" sz="3700" dirty="0">
                <a:solidFill>
                  <a:schemeClr val="bg1"/>
                </a:solidFill>
              </a:rPr>
              <a:t>may be used to meet the Fund’s ongoing obligations</a:t>
            </a:r>
            <a:r>
              <a:rPr lang="en-US" sz="3700" dirty="0" smtClean="0">
                <a:solidFill>
                  <a:schemeClr val="bg1"/>
                </a:solidFill>
              </a:rPr>
              <a:t>.</a:t>
            </a:r>
            <a:endParaRPr lang="en-US" sz="3700" dirty="0">
              <a:solidFill>
                <a:schemeClr val="bg1"/>
              </a:solidFill>
            </a:endParaRPr>
          </a:p>
          <a:p>
            <a:pPr marL="640080" lvl="1" algn="just" fontAlgn="auto">
              <a:spcAft>
                <a:spcPts val="0"/>
              </a:spcAft>
              <a:defRPr/>
            </a:pPr>
            <a:r>
              <a:rPr lang="en-US" sz="3700" dirty="0" smtClean="0">
                <a:solidFill>
                  <a:schemeClr val="bg1"/>
                </a:solidFill>
              </a:rPr>
              <a:t>3 </a:t>
            </a:r>
            <a:r>
              <a:rPr lang="en-US" sz="3700" dirty="0">
                <a:solidFill>
                  <a:schemeClr val="bg1"/>
                </a:solidFill>
              </a:rPr>
              <a:t>to 6 months reserve is optimal</a:t>
            </a:r>
          </a:p>
          <a:p>
            <a:pPr algn="just" fontAlgn="auto">
              <a:spcBef>
                <a:spcPts val="0"/>
              </a:spcBef>
              <a:spcAft>
                <a:spcPts val="0"/>
              </a:spcAft>
              <a:buFont typeface="Wingdings 2"/>
              <a:buChar char=""/>
              <a:defRPr/>
            </a:pPr>
            <a:endParaRPr lang="en-US" dirty="0">
              <a:solidFill>
                <a:schemeClr val="bg1"/>
              </a:solidFill>
            </a:endParaRPr>
          </a:p>
          <a:p>
            <a:pPr marL="292100" lvl="1" indent="-292100" algn="just" fontAlgn="auto">
              <a:spcBef>
                <a:spcPts val="0"/>
              </a:spcBef>
              <a:spcAft>
                <a:spcPts val="0"/>
              </a:spcAft>
              <a:buClr>
                <a:schemeClr val="accent1"/>
              </a:buClr>
              <a:buSzPct val="70000"/>
              <a:buFont typeface="Wingdings 2"/>
              <a:buChar char=""/>
              <a:defRPr/>
            </a:pPr>
            <a:r>
              <a:rPr lang="en-US" sz="4400" dirty="0">
                <a:solidFill>
                  <a:schemeClr val="bg1"/>
                </a:solidFill>
              </a:rPr>
              <a:t>Total net position increased by </a:t>
            </a:r>
            <a:r>
              <a:rPr lang="en-US" sz="4400" dirty="0" smtClean="0">
                <a:solidFill>
                  <a:schemeClr val="bg1"/>
                </a:solidFill>
              </a:rPr>
              <a:t>$240,324 </a:t>
            </a:r>
            <a:r>
              <a:rPr lang="en-US" sz="4400" dirty="0" smtClean="0">
                <a:solidFill>
                  <a:schemeClr val="bg1"/>
                </a:solidFill>
              </a:rPr>
              <a:t>(pg. 15) </a:t>
            </a:r>
            <a:r>
              <a:rPr lang="en-US" sz="4400" dirty="0">
                <a:solidFill>
                  <a:schemeClr val="bg1"/>
                </a:solidFill>
              </a:rPr>
              <a:t>or </a:t>
            </a:r>
            <a:r>
              <a:rPr lang="en-US" sz="4400" dirty="0" smtClean="0">
                <a:solidFill>
                  <a:schemeClr val="bg1"/>
                </a:solidFill>
              </a:rPr>
              <a:t>5%.</a:t>
            </a:r>
            <a:endParaRPr lang="en-US" sz="4400" dirty="0" smtClean="0">
              <a:solidFill>
                <a:schemeClr val="bg1"/>
              </a:solidFill>
            </a:endParaRPr>
          </a:p>
          <a:p>
            <a:pPr marL="292100" lvl="1" indent="-292100" fontAlgn="auto">
              <a:spcBef>
                <a:spcPts val="0"/>
              </a:spcBef>
              <a:spcAft>
                <a:spcPts val="0"/>
              </a:spcAft>
              <a:buClr>
                <a:schemeClr val="accent1"/>
              </a:buClr>
              <a:buSzPct val="70000"/>
              <a:buFont typeface="Wingdings 2"/>
              <a:buChar char=""/>
              <a:defRPr/>
            </a:pPr>
            <a:endParaRPr lang="en-US" sz="4400" dirty="0">
              <a:solidFill>
                <a:schemeClr val="bg1"/>
              </a:solidFill>
            </a:endParaRPr>
          </a:p>
          <a:p>
            <a:pPr marL="640080" lvl="1" fontAlgn="auto">
              <a:spcAft>
                <a:spcPts val="0"/>
              </a:spcAft>
              <a:defRPr/>
            </a:pPr>
            <a:endParaRPr lang="en-US" dirty="0" smtClean="0"/>
          </a:p>
          <a:p>
            <a:pPr marL="640080" lvl="1" fontAlgn="auto">
              <a:spcAft>
                <a:spcPts val="0"/>
              </a:spcAft>
              <a:buFontTx/>
              <a:buNone/>
              <a:defRPr/>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689386"/>
            <a:ext cx="960120" cy="533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87916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4864" indent="0" fontAlgn="auto">
              <a:spcAft>
                <a:spcPts val="0"/>
              </a:spcAft>
              <a:defRPr/>
            </a:pPr>
            <a:r>
              <a:rPr lang="en-US" sz="3200" dirty="0" smtClean="0">
                <a:solidFill>
                  <a:schemeClr val="tx2">
                    <a:tint val="100000"/>
                    <a:shade val="90000"/>
                    <a:satMod val="250000"/>
                    <a:alpha val="100000"/>
                  </a:schemeClr>
                </a:solidFill>
              </a:rPr>
              <a:t>Financial Highlights – </a:t>
            </a:r>
            <a:br>
              <a:rPr lang="en-US" sz="3200" dirty="0" smtClean="0">
                <a:solidFill>
                  <a:schemeClr val="tx2">
                    <a:tint val="100000"/>
                    <a:shade val="90000"/>
                    <a:satMod val="250000"/>
                    <a:alpha val="100000"/>
                  </a:schemeClr>
                </a:solidFill>
              </a:rPr>
            </a:br>
            <a:r>
              <a:rPr lang="en-US" sz="3200" dirty="0" smtClean="0">
                <a:solidFill>
                  <a:schemeClr val="tx2">
                    <a:tint val="100000"/>
                    <a:shade val="90000"/>
                    <a:satMod val="250000"/>
                    <a:alpha val="100000"/>
                  </a:schemeClr>
                </a:solidFill>
              </a:rPr>
              <a:t>Component Units</a:t>
            </a:r>
            <a:endParaRPr lang="en-US" sz="32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382000" cy="4830762"/>
          </a:xfrm>
        </p:spPr>
        <p:txBody>
          <a:bodyPr>
            <a:normAutofit/>
          </a:bodyPr>
          <a:lstStyle/>
          <a:p>
            <a:pPr algn="just" fontAlgn="auto">
              <a:spcBef>
                <a:spcPts val="0"/>
              </a:spcBef>
              <a:spcAft>
                <a:spcPts val="0"/>
              </a:spcAft>
              <a:buFont typeface="Wingdings 2"/>
              <a:buChar char=""/>
              <a:defRPr/>
            </a:pPr>
            <a:r>
              <a:rPr lang="en-US" sz="3500" dirty="0" smtClean="0">
                <a:solidFill>
                  <a:schemeClr val="bg1"/>
                </a:solidFill>
              </a:rPr>
              <a:t>EDC – Discretely Presented (pgs. 8-9): </a:t>
            </a:r>
          </a:p>
          <a:p>
            <a:pPr marL="640080" lvl="1" algn="just" fontAlgn="auto">
              <a:spcAft>
                <a:spcPts val="0"/>
              </a:spcAft>
              <a:defRPr/>
            </a:pPr>
            <a:r>
              <a:rPr lang="en-US" sz="3200" dirty="0">
                <a:solidFill>
                  <a:schemeClr val="bg1"/>
                </a:solidFill>
              </a:rPr>
              <a:t>Total Assets - </a:t>
            </a:r>
            <a:r>
              <a:rPr lang="en-US" sz="3200" dirty="0" smtClean="0">
                <a:solidFill>
                  <a:schemeClr val="bg1"/>
                </a:solidFill>
              </a:rPr>
              <a:t>$599,337</a:t>
            </a:r>
            <a:endParaRPr lang="en-US" sz="3200" dirty="0" smtClean="0">
              <a:solidFill>
                <a:schemeClr val="bg1"/>
              </a:solidFill>
            </a:endParaRPr>
          </a:p>
          <a:p>
            <a:pPr marL="640080" lvl="1" algn="just" fontAlgn="auto">
              <a:spcAft>
                <a:spcPts val="0"/>
              </a:spcAft>
              <a:defRPr/>
            </a:pPr>
            <a:r>
              <a:rPr lang="en-US" sz="3200" dirty="0" smtClean="0">
                <a:solidFill>
                  <a:schemeClr val="bg1"/>
                </a:solidFill>
              </a:rPr>
              <a:t>Total </a:t>
            </a:r>
            <a:r>
              <a:rPr lang="en-US" sz="3200" dirty="0">
                <a:solidFill>
                  <a:schemeClr val="bg1"/>
                </a:solidFill>
              </a:rPr>
              <a:t>Liabilities - </a:t>
            </a:r>
            <a:r>
              <a:rPr lang="en-US" sz="3200" dirty="0" smtClean="0">
                <a:solidFill>
                  <a:schemeClr val="bg1"/>
                </a:solidFill>
              </a:rPr>
              <a:t>$3,696</a:t>
            </a:r>
            <a:endParaRPr lang="en-US" sz="3200" dirty="0">
              <a:solidFill>
                <a:schemeClr val="bg1"/>
              </a:solidFill>
            </a:endParaRPr>
          </a:p>
          <a:p>
            <a:pPr marL="640080" lvl="1" algn="just" fontAlgn="auto">
              <a:spcAft>
                <a:spcPts val="0"/>
              </a:spcAft>
              <a:defRPr/>
            </a:pPr>
            <a:r>
              <a:rPr lang="en-US" sz="3200" dirty="0">
                <a:solidFill>
                  <a:schemeClr val="bg1"/>
                </a:solidFill>
              </a:rPr>
              <a:t>Total Net </a:t>
            </a:r>
            <a:r>
              <a:rPr lang="en-US" sz="3200" dirty="0" smtClean="0">
                <a:solidFill>
                  <a:schemeClr val="bg1"/>
                </a:solidFill>
              </a:rPr>
              <a:t>Position - </a:t>
            </a:r>
            <a:r>
              <a:rPr lang="en-US" sz="3200" dirty="0" smtClean="0">
                <a:solidFill>
                  <a:schemeClr val="bg1"/>
                </a:solidFill>
              </a:rPr>
              <a:t>$595,641</a:t>
            </a:r>
            <a:endParaRPr lang="en-US" sz="3200" dirty="0">
              <a:solidFill>
                <a:schemeClr val="bg1"/>
              </a:solidFill>
            </a:endParaRPr>
          </a:p>
          <a:p>
            <a:pPr marL="640080" lvl="1" algn="just" fontAlgn="auto">
              <a:spcAft>
                <a:spcPts val="0"/>
              </a:spcAft>
              <a:defRPr/>
            </a:pPr>
            <a:r>
              <a:rPr lang="en-US" sz="3000" dirty="0" smtClean="0">
                <a:solidFill>
                  <a:schemeClr val="bg1"/>
                </a:solidFill>
              </a:rPr>
              <a:t>Total Revenues </a:t>
            </a:r>
            <a:r>
              <a:rPr lang="en-US" sz="3000" dirty="0">
                <a:solidFill>
                  <a:schemeClr val="bg1"/>
                </a:solidFill>
              </a:rPr>
              <a:t>- </a:t>
            </a:r>
            <a:r>
              <a:rPr lang="en-US" sz="3000" dirty="0" smtClean="0">
                <a:solidFill>
                  <a:schemeClr val="bg1"/>
                </a:solidFill>
              </a:rPr>
              <a:t>$122,678</a:t>
            </a:r>
            <a:endParaRPr lang="en-US" sz="3000" dirty="0" smtClean="0">
              <a:solidFill>
                <a:schemeClr val="bg1"/>
              </a:solidFill>
            </a:endParaRPr>
          </a:p>
          <a:p>
            <a:pPr marL="640080" lvl="1" algn="just" fontAlgn="auto">
              <a:spcAft>
                <a:spcPts val="0"/>
              </a:spcAft>
              <a:defRPr/>
            </a:pPr>
            <a:r>
              <a:rPr lang="en-US" sz="3000" dirty="0" smtClean="0">
                <a:solidFill>
                  <a:schemeClr val="bg1"/>
                </a:solidFill>
              </a:rPr>
              <a:t>Total Expenses - </a:t>
            </a:r>
            <a:r>
              <a:rPr lang="en-US" sz="3000" dirty="0" smtClean="0">
                <a:solidFill>
                  <a:schemeClr val="bg1"/>
                </a:solidFill>
              </a:rPr>
              <a:t>$46,916</a:t>
            </a:r>
            <a:endParaRPr lang="en-US" sz="3000" dirty="0">
              <a:solidFill>
                <a:schemeClr val="bg1"/>
              </a:solidFill>
            </a:endParaRPr>
          </a:p>
          <a:p>
            <a:pPr marL="640080" lvl="1" algn="just" fontAlgn="auto">
              <a:spcAft>
                <a:spcPts val="0"/>
              </a:spcAft>
              <a:defRPr/>
            </a:pPr>
            <a:r>
              <a:rPr lang="en-US" sz="3000" dirty="0" smtClean="0">
                <a:solidFill>
                  <a:schemeClr val="bg1"/>
                </a:solidFill>
              </a:rPr>
              <a:t>Net Change - increase </a:t>
            </a:r>
            <a:r>
              <a:rPr lang="en-US" sz="3000" dirty="0">
                <a:solidFill>
                  <a:schemeClr val="bg1"/>
                </a:solidFill>
              </a:rPr>
              <a:t>in </a:t>
            </a:r>
            <a:r>
              <a:rPr lang="en-US" sz="3000" dirty="0" smtClean="0">
                <a:solidFill>
                  <a:schemeClr val="bg1"/>
                </a:solidFill>
              </a:rPr>
              <a:t>Net Position </a:t>
            </a:r>
            <a:r>
              <a:rPr lang="en-US" sz="3000" dirty="0" smtClean="0">
                <a:solidFill>
                  <a:schemeClr val="bg1"/>
                </a:solidFill>
              </a:rPr>
              <a:t>$75,762</a:t>
            </a:r>
            <a:endParaRPr lang="en-US" sz="3000" dirty="0">
              <a:solidFill>
                <a:schemeClr val="bg1"/>
              </a:solidFill>
            </a:endParaRPr>
          </a:p>
          <a:p>
            <a:pPr fontAlgn="auto">
              <a:spcBef>
                <a:spcPts val="0"/>
              </a:spcBef>
              <a:spcAft>
                <a:spcPts val="0"/>
              </a:spcAft>
              <a:buFont typeface="Wingdings 2"/>
              <a:buChar char=""/>
              <a:defRPr/>
            </a:pPr>
            <a:endParaRPr lang="en-US" sz="2800" dirty="0"/>
          </a:p>
          <a:p>
            <a:pPr lvl="1" fontAlgn="auto">
              <a:spcBef>
                <a:spcPts val="0"/>
              </a:spcBef>
              <a:spcAft>
                <a:spcPts val="0"/>
              </a:spcAft>
              <a:buFont typeface="Wingdings 2"/>
              <a:buChar char=""/>
              <a:defRPr/>
            </a:pPr>
            <a:endParaRPr lang="en-US" dirty="0" smtClean="0"/>
          </a:p>
          <a:p>
            <a:pPr marL="640080" lvl="1" fontAlgn="auto">
              <a:spcAft>
                <a:spcPts val="0"/>
              </a:spcAft>
              <a:defRPr/>
            </a:pPr>
            <a:endParaRPr lang="en-US" dirty="0" smtClean="0"/>
          </a:p>
          <a:p>
            <a:pPr marL="640080" lvl="1" fontAlgn="auto">
              <a:spcAft>
                <a:spcPts val="0"/>
              </a:spcAft>
              <a:buFontTx/>
              <a:buNone/>
              <a:defRPr/>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304800"/>
            <a:ext cx="1676400" cy="9313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514444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4041</TotalTime>
  <Words>995</Words>
  <Application>Microsoft Office PowerPoint</Application>
  <PresentationFormat>On-screen Show (4:3)</PresentationFormat>
  <Paragraphs>136</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Rockwell</vt:lpstr>
      <vt:lpstr>Wingdings 2</vt:lpstr>
      <vt:lpstr>Foundry</vt:lpstr>
      <vt:lpstr>City of Van Alstyne 2015 Annual Financial Report</vt:lpstr>
      <vt:lpstr>Agenda</vt:lpstr>
      <vt:lpstr>Objectives &amp; Scope of Audit</vt:lpstr>
      <vt:lpstr>Financial Report </vt:lpstr>
      <vt:lpstr>Financial Highlights –  Government-Wide Statements</vt:lpstr>
      <vt:lpstr>Financial Highlights –  Government-Wide Statements</vt:lpstr>
      <vt:lpstr>Financial Highlights –  Fund Statements – General Fund</vt:lpstr>
      <vt:lpstr>Financial Highlights –  Fund Statements – Water &amp; Sewer </vt:lpstr>
      <vt:lpstr>Financial Highlights –  Component Units</vt:lpstr>
      <vt:lpstr>Financial Highlights –  Component Units</vt:lpstr>
      <vt:lpstr>Overview of Audit Results</vt:lpstr>
      <vt:lpstr>Recommendations</vt:lpstr>
      <vt:lpstr>Recommendations</vt:lpstr>
      <vt:lpstr>Required Governance Communications Letter</vt:lpstr>
      <vt:lpstr>Closing Remarks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CITP Audit Review</dc:title>
  <dc:creator>Tom Gregg</dc:creator>
  <cp:lastModifiedBy>Susan LaFollett</cp:lastModifiedBy>
  <cp:revision>236</cp:revision>
  <cp:lastPrinted>2016-06-14T21:51:41Z</cp:lastPrinted>
  <dcterms:created xsi:type="dcterms:W3CDTF">2009-09-24T02:25:27Z</dcterms:created>
  <dcterms:modified xsi:type="dcterms:W3CDTF">2016-06-14T21:51:48Z</dcterms:modified>
</cp:coreProperties>
</file>