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8" r:id="rId4"/>
    <p:sldId id="259" r:id="rId5"/>
    <p:sldId id="307" r:id="rId6"/>
    <p:sldId id="308" r:id="rId7"/>
    <p:sldId id="317" r:id="rId8"/>
    <p:sldId id="323" r:id="rId9"/>
    <p:sldId id="264" r:id="rId10"/>
    <p:sldId id="303" r:id="rId11"/>
    <p:sldId id="313" r:id="rId12"/>
    <p:sldId id="329" r:id="rId13"/>
    <p:sldId id="263" r:id="rId14"/>
    <p:sldId id="325" r:id="rId15"/>
    <p:sldId id="318" r:id="rId16"/>
    <p:sldId id="327" r:id="rId17"/>
    <p:sldId id="296"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31" userDrawn="1">
          <p15:clr>
            <a:srgbClr val="A4A3A4"/>
          </p15:clr>
        </p15:guide>
        <p15:guide id="3" orient="horz" pos="2928" userDrawn="1">
          <p15:clr>
            <a:srgbClr val="A4A3A4"/>
          </p15:clr>
        </p15:guide>
        <p15:guide id="4"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9" autoAdjust="0"/>
    <p:restoredTop sz="94676" autoAdjust="0"/>
  </p:normalViewPr>
  <p:slideViewPr>
    <p:cSldViewPr>
      <p:cViewPr varScale="1">
        <p:scale>
          <a:sx n="81" d="100"/>
          <a:sy n="81" d="100"/>
        </p:scale>
        <p:origin x="1284"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69" d="100"/>
          <a:sy n="69" d="100"/>
        </p:scale>
        <p:origin x="-3252" y="-102"/>
      </p:cViewPr>
      <p:guideLst>
        <p:guide orient="horz" pos="2950"/>
        <p:guide pos="2231"/>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4180"/>
          </a:xfrm>
          <a:prstGeom prst="rect">
            <a:avLst/>
          </a:prstGeom>
        </p:spPr>
        <p:txBody>
          <a:bodyPr vert="horz" lIns="92284" tIns="46143" rIns="92284" bIns="46143" rtlCol="0"/>
          <a:lstStyle>
            <a:lvl1pPr algn="l">
              <a:defRPr sz="1200"/>
            </a:lvl1pPr>
          </a:lstStyle>
          <a:p>
            <a:endParaRPr lang="en-US" dirty="0"/>
          </a:p>
        </p:txBody>
      </p:sp>
      <p:sp>
        <p:nvSpPr>
          <p:cNvPr id="3" name="Date Placeholder 2"/>
          <p:cNvSpPr>
            <a:spLocks noGrp="1"/>
          </p:cNvSpPr>
          <p:nvPr>
            <p:ph type="dt" sz="quarter" idx="1"/>
          </p:nvPr>
        </p:nvSpPr>
        <p:spPr>
          <a:xfrm>
            <a:off x="3970634" y="1"/>
            <a:ext cx="3038161" cy="464180"/>
          </a:xfrm>
          <a:prstGeom prst="rect">
            <a:avLst/>
          </a:prstGeom>
        </p:spPr>
        <p:txBody>
          <a:bodyPr vert="horz" lIns="92284" tIns="46143" rIns="92284" bIns="46143" rtlCol="0"/>
          <a:lstStyle>
            <a:lvl1pPr algn="r">
              <a:defRPr sz="1200"/>
            </a:lvl1pPr>
          </a:lstStyle>
          <a:p>
            <a:fld id="{DFA32A64-F6D4-4115-946E-B9E5C8923C8F}" type="datetimeFigureOut">
              <a:rPr lang="en-US" smtClean="0"/>
              <a:t>6/14/2022</a:t>
            </a:fld>
            <a:endParaRPr lang="en-US" dirty="0"/>
          </a:p>
        </p:txBody>
      </p:sp>
      <p:sp>
        <p:nvSpPr>
          <p:cNvPr id="4" name="Footer Placeholder 3"/>
          <p:cNvSpPr>
            <a:spLocks noGrp="1"/>
          </p:cNvSpPr>
          <p:nvPr>
            <p:ph type="ftr" sz="quarter" idx="2"/>
          </p:nvPr>
        </p:nvSpPr>
        <p:spPr>
          <a:xfrm>
            <a:off x="0" y="8830620"/>
            <a:ext cx="3038161" cy="464180"/>
          </a:xfrm>
          <a:prstGeom prst="rect">
            <a:avLst/>
          </a:prstGeom>
        </p:spPr>
        <p:txBody>
          <a:bodyPr vert="horz" lIns="92284" tIns="46143" rIns="92284" bIns="4614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620"/>
            <a:ext cx="3038161" cy="464180"/>
          </a:xfrm>
          <a:prstGeom prst="rect">
            <a:avLst/>
          </a:prstGeom>
        </p:spPr>
        <p:txBody>
          <a:bodyPr vert="horz" lIns="92284" tIns="46143" rIns="92284" bIns="46143" rtlCol="0" anchor="b"/>
          <a:lstStyle>
            <a:lvl1pPr algn="r">
              <a:defRPr sz="1200"/>
            </a:lvl1pPr>
          </a:lstStyle>
          <a:p>
            <a:fld id="{C7F965D9-2310-471B-B006-36F4494ABD91}" type="slidenum">
              <a:rPr lang="en-US" smtClean="0"/>
              <a:t>‹#›</a:t>
            </a:fld>
            <a:endParaRPr lang="en-US" dirty="0"/>
          </a:p>
        </p:txBody>
      </p:sp>
    </p:spTree>
    <p:extLst>
      <p:ext uri="{BB962C8B-B14F-4D97-AF65-F5344CB8AC3E}">
        <p14:creationId xmlns:p14="http://schemas.microsoft.com/office/powerpoint/2010/main" val="4212869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4180"/>
          </a:xfrm>
          <a:prstGeom prst="rect">
            <a:avLst/>
          </a:prstGeom>
        </p:spPr>
        <p:txBody>
          <a:bodyPr vert="horz" lIns="92284" tIns="46143" rIns="92284" bIns="46143" rtlCol="0"/>
          <a:lstStyle>
            <a:lvl1pPr algn="l">
              <a:defRPr sz="1200"/>
            </a:lvl1pPr>
          </a:lstStyle>
          <a:p>
            <a:endParaRPr lang="en-US" dirty="0"/>
          </a:p>
        </p:txBody>
      </p:sp>
      <p:sp>
        <p:nvSpPr>
          <p:cNvPr id="3" name="Date Placeholder 2"/>
          <p:cNvSpPr>
            <a:spLocks noGrp="1"/>
          </p:cNvSpPr>
          <p:nvPr>
            <p:ph type="dt" idx="1"/>
          </p:nvPr>
        </p:nvSpPr>
        <p:spPr>
          <a:xfrm>
            <a:off x="3970634" y="1"/>
            <a:ext cx="3038161" cy="464180"/>
          </a:xfrm>
          <a:prstGeom prst="rect">
            <a:avLst/>
          </a:prstGeom>
        </p:spPr>
        <p:txBody>
          <a:bodyPr vert="horz" lIns="92284" tIns="46143" rIns="92284" bIns="46143" rtlCol="0"/>
          <a:lstStyle>
            <a:lvl1pPr algn="r">
              <a:defRPr sz="1200"/>
            </a:lvl1pPr>
          </a:lstStyle>
          <a:p>
            <a:fld id="{27F385E8-B9BB-406A-84F6-B7C21254ED26}" type="datetimeFigureOut">
              <a:rPr lang="en-US" smtClean="0"/>
              <a:t>6/14/2022</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284" tIns="46143" rIns="92284" bIns="46143" rtlCol="0" anchor="ctr"/>
          <a:lstStyle/>
          <a:p>
            <a:endParaRPr lang="en-US" dirty="0"/>
          </a:p>
        </p:txBody>
      </p:sp>
      <p:sp>
        <p:nvSpPr>
          <p:cNvPr id="5" name="Notes Placeholder 4"/>
          <p:cNvSpPr>
            <a:spLocks noGrp="1"/>
          </p:cNvSpPr>
          <p:nvPr>
            <p:ph type="body" sz="quarter" idx="3"/>
          </p:nvPr>
        </p:nvSpPr>
        <p:spPr>
          <a:xfrm>
            <a:off x="701363" y="4416111"/>
            <a:ext cx="5607679" cy="4182420"/>
          </a:xfrm>
          <a:prstGeom prst="rect">
            <a:avLst/>
          </a:prstGeom>
        </p:spPr>
        <p:txBody>
          <a:bodyPr vert="horz" lIns="92284" tIns="46143" rIns="92284" bIns="461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20"/>
            <a:ext cx="3038161" cy="464180"/>
          </a:xfrm>
          <a:prstGeom prst="rect">
            <a:avLst/>
          </a:prstGeom>
        </p:spPr>
        <p:txBody>
          <a:bodyPr vert="horz" lIns="92284" tIns="46143" rIns="92284" bIns="461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634" y="8830620"/>
            <a:ext cx="3038161" cy="464180"/>
          </a:xfrm>
          <a:prstGeom prst="rect">
            <a:avLst/>
          </a:prstGeom>
        </p:spPr>
        <p:txBody>
          <a:bodyPr vert="horz" lIns="92284" tIns="46143" rIns="92284" bIns="46143" rtlCol="0" anchor="b"/>
          <a:lstStyle>
            <a:lvl1pPr algn="r">
              <a:defRPr sz="1200"/>
            </a:lvl1pPr>
          </a:lstStyle>
          <a:p>
            <a:fld id="{3ACAE9D7-728D-40F9-B5F0-F2A03E6061F9}" type="slidenum">
              <a:rPr lang="en-US" smtClean="0"/>
              <a:t>‹#›</a:t>
            </a:fld>
            <a:endParaRPr lang="en-US" dirty="0"/>
          </a:p>
        </p:txBody>
      </p:sp>
    </p:spTree>
    <p:extLst>
      <p:ext uri="{BB962C8B-B14F-4D97-AF65-F5344CB8AC3E}">
        <p14:creationId xmlns:p14="http://schemas.microsoft.com/office/powerpoint/2010/main" val="1290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CAE9D7-728D-40F9-B5F0-F2A03E6061F9}" type="slidenum">
              <a:rPr lang="en-US" smtClean="0"/>
              <a:t>1</a:t>
            </a:fld>
            <a:endParaRPr lang="en-US" dirty="0"/>
          </a:p>
        </p:txBody>
      </p:sp>
    </p:spTree>
    <p:extLst>
      <p:ext uri="{BB962C8B-B14F-4D97-AF65-F5344CB8AC3E}">
        <p14:creationId xmlns:p14="http://schemas.microsoft.com/office/powerpoint/2010/main" val="239238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CAE9D7-728D-40F9-B5F0-F2A03E6061F9}" type="slidenum">
              <a:rPr lang="en-US" smtClean="0"/>
              <a:t>8</a:t>
            </a:fld>
            <a:endParaRPr lang="en-US" dirty="0"/>
          </a:p>
        </p:txBody>
      </p:sp>
    </p:spTree>
    <p:extLst>
      <p:ext uri="{BB962C8B-B14F-4D97-AF65-F5344CB8AC3E}">
        <p14:creationId xmlns:p14="http://schemas.microsoft.com/office/powerpoint/2010/main" val="323314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168CD516-D8F7-4980-B615-C80EDA1536FE}" type="datetimeFigureOut">
              <a:rPr lang="en-US"/>
              <a:pPr>
                <a:defRPr/>
              </a:pPr>
              <a:t>6/14/2022</a:t>
            </a:fld>
            <a:endParaRPr lang="en-US" dirty="0"/>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B0D222B5-69C9-4E7C-959F-6C62649CC235}" type="slidenum">
              <a:rPr lang="en-US"/>
              <a:pPr>
                <a:defRPr/>
              </a:pPr>
              <a:t>‹#›</a:t>
            </a:fld>
            <a:endParaRPr lang="en-US"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C62D591C-2A77-4EB9-A616-85D65906BFB4}" type="datetimeFigureOut">
              <a:rPr lang="en-US"/>
              <a:pPr>
                <a:defRPr/>
              </a:pPr>
              <a:t>6/14/2022</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7F89888-8A63-474E-AC42-82D5B1715F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BF5503CA-8171-4E4B-A70B-AD0259788554}" type="datetimeFigureOut">
              <a:rPr lang="en-US"/>
              <a:pPr>
                <a:defRPr/>
              </a:pPr>
              <a:t>6/14/2022</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77CE5A0-8090-412A-978E-5B4E59AE16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extLst/>
          </a:lstStyle>
          <a:p>
            <a:pPr>
              <a:defRPr/>
            </a:pPr>
            <a:fld id="{90101CA5-85DB-4291-B3AF-0F8E0E2D1398}" type="datetimeFigureOut">
              <a:rPr lang="en-US"/>
              <a:pPr>
                <a:defRPr/>
              </a:pPr>
              <a:t>6/14/2022</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dirty="0"/>
          </a:p>
        </p:txBody>
      </p:sp>
      <p:sp>
        <p:nvSpPr>
          <p:cNvPr id="7" name="Slide Number Placeholder 5"/>
          <p:cNvSpPr>
            <a:spLocks noGrp="1"/>
          </p:cNvSpPr>
          <p:nvPr>
            <p:ph type="sldNum" sz="quarter" idx="12"/>
          </p:nvPr>
        </p:nvSpPr>
        <p:spPr/>
        <p:txBody>
          <a:bodyPr/>
          <a:lstStyle>
            <a:lvl1pPr>
              <a:defRPr/>
            </a:lvl1pPr>
            <a:extLst/>
          </a:lstStyle>
          <a:p>
            <a:pPr>
              <a:defRPr/>
            </a:pPr>
            <a:fld id="{6B959249-BC98-483F-B157-A338759D253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6D8A7F79-B48C-4902-83FD-7A035EDEB035}" type="datetimeFigureOut">
              <a:rPr lang="en-US"/>
              <a:pPr>
                <a:defRPr/>
              </a:pPr>
              <a:t>6/14/2022</a:t>
            </a:fld>
            <a:endParaRPr lang="en-US" dirty="0"/>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5398AA8-8FEC-47B2-A610-4D3C1187E708}" type="slidenum">
              <a:rPr lang="en-US"/>
              <a:pPr>
                <a:defRPr/>
              </a:pPr>
              <a:t>‹#›</a:t>
            </a:fld>
            <a:endParaRPr lang="en-US"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extLst/>
          </a:lstStyle>
          <a:p>
            <a:pPr>
              <a:defRPr/>
            </a:pPr>
            <a:fld id="{8CD3AF13-2BA7-460E-AEF4-CF0363545DCD}" type="datetimeFigureOut">
              <a:rPr lang="en-US"/>
              <a:pPr>
                <a:defRPr/>
              </a:pPr>
              <a:t>6/14/2022</a:t>
            </a:fld>
            <a:endParaRPr lang="en-US" dirty="0"/>
          </a:p>
        </p:txBody>
      </p:sp>
      <p:sp>
        <p:nvSpPr>
          <p:cNvPr id="7" name="Footer Placeholder 5"/>
          <p:cNvSpPr>
            <a:spLocks noGrp="1"/>
          </p:cNvSpPr>
          <p:nvPr>
            <p:ph type="ftr" sz="quarter" idx="11"/>
          </p:nvPr>
        </p:nvSpPr>
        <p:spPr/>
        <p:txBody>
          <a:bodyPr/>
          <a:lstStyle>
            <a:lvl1pPr>
              <a:defRPr/>
            </a:lvl1pPr>
            <a:extLst/>
          </a:lstStyle>
          <a:p>
            <a:pPr>
              <a:defRPr/>
            </a:pPr>
            <a:endParaRPr lang="en-US" dirty="0"/>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2FA4BDAB-280F-4C90-8D08-B44EC556A25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extLst/>
          </a:lstStyle>
          <a:p>
            <a:pPr>
              <a:defRPr/>
            </a:pPr>
            <a:fld id="{A8F32CD7-F854-41FF-B27F-730C600D4A3B}" type="datetimeFigureOut">
              <a:rPr lang="en-US"/>
              <a:pPr>
                <a:defRPr/>
              </a:pPr>
              <a:t>6/14/2022</a:t>
            </a:fld>
            <a:endParaRPr lang="en-US" dirty="0"/>
          </a:p>
        </p:txBody>
      </p:sp>
      <p:sp>
        <p:nvSpPr>
          <p:cNvPr id="10" name="Footer Placeholder 7"/>
          <p:cNvSpPr>
            <a:spLocks noGrp="1"/>
          </p:cNvSpPr>
          <p:nvPr>
            <p:ph type="ftr" sz="quarter" idx="11"/>
          </p:nvPr>
        </p:nvSpPr>
        <p:spPr/>
        <p:txBody>
          <a:bodyPr/>
          <a:lstStyle>
            <a:lvl1pPr>
              <a:defRPr/>
            </a:lvl1pPr>
            <a:extLst/>
          </a:lstStyle>
          <a:p>
            <a:pPr>
              <a:defRPr/>
            </a:pPr>
            <a:endParaRPr lang="en-US" dirty="0"/>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E6A783D7-E061-4E44-971A-BFDEBF39F47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extLst/>
          </a:lstStyle>
          <a:p>
            <a:pPr>
              <a:defRPr/>
            </a:pPr>
            <a:fld id="{06FCB90C-EC40-4827-B988-B8972CCB093C}" type="datetimeFigureOut">
              <a:rPr lang="en-US"/>
              <a:pPr>
                <a:defRPr/>
              </a:pPr>
              <a:t>6/14/2022</a:t>
            </a:fld>
            <a:endParaRPr lang="en-US" dirty="0"/>
          </a:p>
        </p:txBody>
      </p:sp>
      <p:sp>
        <p:nvSpPr>
          <p:cNvPr id="5" name="Footer Placeholder 3"/>
          <p:cNvSpPr>
            <a:spLocks noGrp="1"/>
          </p:cNvSpPr>
          <p:nvPr>
            <p:ph type="ftr" sz="quarter" idx="11"/>
          </p:nvPr>
        </p:nvSpPr>
        <p:spPr/>
        <p:txBody>
          <a:bodyPr/>
          <a:lstStyle>
            <a:lvl1pPr>
              <a:defRPr/>
            </a:lvl1pPr>
            <a:extLst/>
          </a:lstStyle>
          <a:p>
            <a:pPr>
              <a:defRPr/>
            </a:pPr>
            <a:endParaRPr lang="en-US" dirty="0"/>
          </a:p>
        </p:txBody>
      </p:sp>
      <p:sp>
        <p:nvSpPr>
          <p:cNvPr id="6" name="Slide Number Placeholder 4"/>
          <p:cNvSpPr>
            <a:spLocks noGrp="1"/>
          </p:cNvSpPr>
          <p:nvPr>
            <p:ph type="sldNum" sz="quarter" idx="12"/>
          </p:nvPr>
        </p:nvSpPr>
        <p:spPr/>
        <p:txBody>
          <a:bodyPr/>
          <a:lstStyle>
            <a:lvl1pPr>
              <a:defRPr/>
            </a:lvl1pPr>
            <a:extLst/>
          </a:lstStyle>
          <a:p>
            <a:pPr>
              <a:defRPr/>
            </a:pPr>
            <a:fld id="{274613B7-248F-4476-B5F3-30DA4F57DB3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dirty="0"/>
          </a:p>
        </p:txBody>
      </p:sp>
      <p:sp>
        <p:nvSpPr>
          <p:cNvPr id="3" name="Date Placeholder 13"/>
          <p:cNvSpPr>
            <a:spLocks noGrp="1"/>
          </p:cNvSpPr>
          <p:nvPr>
            <p:ph type="dt" sz="half" idx="11"/>
          </p:nvPr>
        </p:nvSpPr>
        <p:spPr/>
        <p:txBody>
          <a:bodyPr/>
          <a:lstStyle>
            <a:lvl1pPr>
              <a:defRPr/>
            </a:lvl1pPr>
          </a:lstStyle>
          <a:p>
            <a:pPr>
              <a:defRPr/>
            </a:pPr>
            <a:fld id="{D8D5FE9E-D42F-49E7-B924-84CE39BF592C}" type="datetimeFigureOut">
              <a:rPr lang="en-US"/>
              <a:pPr>
                <a:defRPr/>
              </a:pPr>
              <a:t>6/14/2022</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820CD344-4DD5-4444-A81F-AE1FC5C767E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8A910176-D98C-4D93-8978-11B415FD8AFF}" type="datetimeFigureOut">
              <a:rPr lang="en-US"/>
              <a:pPr>
                <a:defRPr/>
              </a:pPr>
              <a:t>6/14/2022</a:t>
            </a:fld>
            <a:endParaRPr lang="en-US" dirty="0"/>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500A567D-E59C-4232-A6D3-F8B086935FB9}" type="slidenum">
              <a:rPr lang="en-US"/>
              <a:pPr>
                <a:defRPr/>
              </a:pPr>
              <a:t>‹#›</a:t>
            </a:fld>
            <a:endParaRPr lang="en-US"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a:t>Click icon to add picture</a:t>
            </a:r>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0D70D17-91B9-42C7-9F62-F85F0BE81E2F}" type="datetimeFigureOut">
              <a:rPr lang="en-US"/>
              <a:pPr>
                <a:defRPr/>
              </a:pPr>
              <a:t>6/14/2022</a:t>
            </a:fld>
            <a:endParaRPr lang="en-US" dirty="0"/>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3E80FA7A-E7FB-4499-9DDF-EF68591DEE04}" type="slidenum">
              <a:rPr lang="en-US"/>
              <a:pPr>
                <a:defRPr/>
              </a:pPr>
              <a:t>‹#›</a:t>
            </a:fld>
            <a:endParaRPr lang="en-US"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dirty="0"/>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A76ABD36-C156-48C7-896E-459D2C178822}" type="datetimeFigureOut">
              <a:rPr lang="en-US"/>
              <a:pPr>
                <a:defRPr/>
              </a:pPr>
              <a:t>6/14/2022</a:t>
            </a:fld>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92920102-5E9B-488D-9C81-B3EE450EE8FB}" type="slidenum">
              <a:rPr lang="en-US"/>
              <a:pPr>
                <a:defRPr/>
              </a:pPr>
              <a:t>‹#›</a:t>
            </a:fld>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04" r:id="rId7"/>
    <p:sldLayoutId id="2147483713" r:id="rId8"/>
    <p:sldLayoutId id="2147483714" r:id="rId9"/>
    <p:sldLayoutId id="2147483705" r:id="rId10"/>
    <p:sldLayoutId id="2147483706" r:id="rId11"/>
  </p:sldLayoutIdLst>
  <p:txStyles>
    <p:titleStyle>
      <a:lvl1pPr marL="53975" indent="-53975" algn="r" rtl="0" fontAlgn="base">
        <a:spcBef>
          <a:spcPct val="0"/>
        </a:spcBef>
        <a:spcAft>
          <a:spcPct val="0"/>
        </a:spcAft>
        <a:defRPr sz="4600" kern="1200">
          <a:solidFill>
            <a:srgbClr val="FFF49C"/>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FFF49C"/>
          </a:solidFill>
          <a:latin typeface="Rockwell" pitchFamily="18" charset="0"/>
        </a:defRPr>
      </a:lvl2pPr>
      <a:lvl3pPr marL="53975" indent="-53975" algn="r" rtl="0" fontAlgn="base">
        <a:spcBef>
          <a:spcPct val="0"/>
        </a:spcBef>
        <a:spcAft>
          <a:spcPct val="0"/>
        </a:spcAft>
        <a:defRPr sz="4600">
          <a:solidFill>
            <a:srgbClr val="FFF49C"/>
          </a:solidFill>
          <a:latin typeface="Rockwell" pitchFamily="18" charset="0"/>
        </a:defRPr>
      </a:lvl3pPr>
      <a:lvl4pPr marL="53975" indent="-53975" algn="r" rtl="0" fontAlgn="base">
        <a:spcBef>
          <a:spcPct val="0"/>
        </a:spcBef>
        <a:spcAft>
          <a:spcPct val="0"/>
        </a:spcAft>
        <a:defRPr sz="4600">
          <a:solidFill>
            <a:srgbClr val="FFF49C"/>
          </a:solidFill>
          <a:latin typeface="Rockwell" pitchFamily="18" charset="0"/>
        </a:defRPr>
      </a:lvl4pPr>
      <a:lvl5pPr marL="53975" indent="-53975" algn="r" rtl="0" fontAlgn="base">
        <a:spcBef>
          <a:spcPct val="0"/>
        </a:spcBef>
        <a:spcAft>
          <a:spcPct val="0"/>
        </a:spcAft>
        <a:defRPr sz="4600">
          <a:solidFill>
            <a:srgbClr val="FFF49C"/>
          </a:solidFill>
          <a:latin typeface="Rockwell" pitchFamily="18" charset="0"/>
        </a:defRPr>
      </a:lvl5pPr>
      <a:lvl6pPr marL="511175" indent="-53975" algn="r" rtl="0" fontAlgn="base">
        <a:spcBef>
          <a:spcPct val="0"/>
        </a:spcBef>
        <a:spcAft>
          <a:spcPct val="0"/>
        </a:spcAft>
        <a:defRPr sz="4600">
          <a:solidFill>
            <a:srgbClr val="FFF49C"/>
          </a:solidFill>
          <a:latin typeface="Rockwell" pitchFamily="18" charset="0"/>
        </a:defRPr>
      </a:lvl6pPr>
      <a:lvl7pPr marL="968375" indent="-53975" algn="r" rtl="0" fontAlgn="base">
        <a:spcBef>
          <a:spcPct val="0"/>
        </a:spcBef>
        <a:spcAft>
          <a:spcPct val="0"/>
        </a:spcAft>
        <a:defRPr sz="4600">
          <a:solidFill>
            <a:srgbClr val="FFF49C"/>
          </a:solidFill>
          <a:latin typeface="Rockwell" pitchFamily="18" charset="0"/>
        </a:defRPr>
      </a:lvl7pPr>
      <a:lvl8pPr marL="1425575" indent="-53975" algn="r" rtl="0" fontAlgn="base">
        <a:spcBef>
          <a:spcPct val="0"/>
        </a:spcBef>
        <a:spcAft>
          <a:spcPct val="0"/>
        </a:spcAft>
        <a:defRPr sz="4600">
          <a:solidFill>
            <a:srgbClr val="FFF49C"/>
          </a:solidFill>
          <a:latin typeface="Rockwell" pitchFamily="18" charset="0"/>
        </a:defRPr>
      </a:lvl8pPr>
      <a:lvl9pPr marL="1882775" indent="-53975" algn="r" rtl="0" fontAlgn="base">
        <a:spcBef>
          <a:spcPct val="0"/>
        </a:spcBef>
        <a:spcAft>
          <a:spcPct val="0"/>
        </a:spcAft>
        <a:defRPr sz="4600">
          <a:solidFill>
            <a:srgbClr val="FFF49C"/>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B58B80"/>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B58B80"/>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B58B80"/>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indent="0" fontAlgn="auto">
              <a:spcAft>
                <a:spcPts val="0"/>
              </a:spcAft>
              <a:defRPr/>
            </a:pPr>
            <a:r>
              <a:rPr lang="en-US" dirty="0">
                <a:solidFill>
                  <a:schemeClr val="tx2">
                    <a:tint val="100000"/>
                    <a:shade val="90000"/>
                    <a:satMod val="250000"/>
                    <a:alpha val="100000"/>
                  </a:schemeClr>
                </a:solidFill>
              </a:rPr>
              <a:t>City of Van Alstyne</a:t>
            </a:r>
            <a:br>
              <a:rPr lang="en-US" dirty="0">
                <a:solidFill>
                  <a:schemeClr val="tx2">
                    <a:tint val="100000"/>
                    <a:shade val="90000"/>
                    <a:satMod val="250000"/>
                    <a:alpha val="100000"/>
                  </a:schemeClr>
                </a:solidFill>
              </a:rPr>
            </a:br>
            <a:r>
              <a:rPr lang="en-US" dirty="0">
                <a:solidFill>
                  <a:schemeClr val="tx2">
                    <a:tint val="100000"/>
                    <a:shade val="90000"/>
                    <a:satMod val="250000"/>
                    <a:alpha val="100000"/>
                  </a:schemeClr>
                </a:solidFill>
              </a:rPr>
              <a:t>2021 Annual Financial Report</a:t>
            </a:r>
          </a:p>
        </p:txBody>
      </p:sp>
      <p:sp>
        <p:nvSpPr>
          <p:cNvPr id="3" name="Subtitle 2"/>
          <p:cNvSpPr>
            <a:spLocks noGrp="1"/>
          </p:cNvSpPr>
          <p:nvPr>
            <p:ph type="subTitle" idx="1"/>
          </p:nvPr>
        </p:nvSpPr>
        <p:spPr>
          <a:xfrm>
            <a:off x="2133600" y="2819400"/>
            <a:ext cx="6781800" cy="3276600"/>
          </a:xfrm>
        </p:spPr>
        <p:txBody>
          <a:bodyPr>
            <a:noAutofit/>
          </a:bodyPr>
          <a:lstStyle/>
          <a:p>
            <a:pPr fontAlgn="auto">
              <a:spcAft>
                <a:spcPts val="0"/>
              </a:spcAft>
              <a:buFont typeface="Wingdings 2"/>
              <a:buNone/>
              <a:defRPr/>
            </a:pPr>
            <a:r>
              <a:rPr lang="en-US" dirty="0">
                <a:solidFill>
                  <a:schemeClr val="bg1"/>
                </a:solidFill>
              </a:rPr>
              <a:t>Presented by:</a:t>
            </a:r>
            <a:br>
              <a:rPr lang="en-US" dirty="0">
                <a:solidFill>
                  <a:schemeClr val="bg1"/>
                </a:solidFill>
              </a:rPr>
            </a:br>
            <a:r>
              <a:rPr lang="en-US" dirty="0">
                <a:solidFill>
                  <a:schemeClr val="bg1"/>
                </a:solidFill>
              </a:rPr>
              <a:t>Susan K. LaFollett, CPA</a:t>
            </a:r>
          </a:p>
          <a:p>
            <a:pPr fontAlgn="auto">
              <a:spcAft>
                <a:spcPts val="0"/>
              </a:spcAft>
              <a:buFont typeface="Wingdings 2"/>
              <a:buNone/>
              <a:defRPr/>
            </a:pPr>
            <a:r>
              <a:rPr lang="en-US" sz="2400" dirty="0">
                <a:solidFill>
                  <a:schemeClr val="bg1"/>
                </a:solidFill>
              </a:rPr>
              <a:t>Partner</a:t>
            </a:r>
          </a:p>
          <a:p>
            <a:pPr fontAlgn="auto">
              <a:spcAft>
                <a:spcPts val="0"/>
              </a:spcAft>
              <a:buFont typeface="Wingdings 2"/>
              <a:buNone/>
              <a:defRPr/>
            </a:pPr>
            <a:r>
              <a:rPr lang="en-US" dirty="0">
                <a:solidFill>
                  <a:schemeClr val="bg1"/>
                </a:solidFill>
              </a:rPr>
              <a:t>LaFollett &amp; Company PLLC</a:t>
            </a:r>
          </a:p>
          <a:p>
            <a:pPr fontAlgn="auto">
              <a:spcAft>
                <a:spcPts val="0"/>
              </a:spcAft>
              <a:buFont typeface="Wingdings 2"/>
              <a:buNone/>
              <a:defRPr/>
            </a:pPr>
            <a:r>
              <a:rPr lang="en-US" sz="2400" dirty="0">
                <a:solidFill>
                  <a:schemeClr val="bg1"/>
                </a:solidFill>
              </a:rPr>
              <a:t>Certified Public Accountants</a:t>
            </a:r>
          </a:p>
          <a:p>
            <a:pPr fontAlgn="auto">
              <a:spcAft>
                <a:spcPts val="0"/>
              </a:spcAft>
              <a:buFont typeface="Wingdings 2"/>
              <a:buNone/>
              <a:defRPr/>
            </a:pPr>
            <a:r>
              <a:rPr lang="en-US" dirty="0">
                <a:solidFill>
                  <a:schemeClr val="bg1"/>
                </a:solidFill>
              </a:rPr>
              <a:t>June 14, 2022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655" y="152402"/>
            <a:ext cx="3188168" cy="17712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a:extLst>
              <a:ext uri="{FF2B5EF4-FFF2-40B4-BE49-F238E27FC236}">
                <a16:creationId xmlns:a16="http://schemas.microsoft.com/office/drawing/2014/main" id="{87C15027-7E4D-4C7F-8AAD-1BC95C7CFACD}"/>
              </a:ext>
            </a:extLst>
          </p:cNvPr>
          <p:cNvPicPr>
            <a:picLocks noChangeAspect="1"/>
          </p:cNvPicPr>
          <p:nvPr/>
        </p:nvPicPr>
        <p:blipFill>
          <a:blip r:embed="rId4"/>
          <a:stretch>
            <a:fillRect/>
          </a:stretch>
        </p:blipFill>
        <p:spPr>
          <a:xfrm>
            <a:off x="464234" y="5181600"/>
            <a:ext cx="3345766" cy="12953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Fund Statements – Water &amp; Sewer </a:t>
            </a:r>
          </a:p>
        </p:txBody>
      </p:sp>
      <p:sp>
        <p:nvSpPr>
          <p:cNvPr id="3" name="Content Placeholder 2"/>
          <p:cNvSpPr>
            <a:spLocks noGrp="1"/>
          </p:cNvSpPr>
          <p:nvPr>
            <p:ph idx="1"/>
          </p:nvPr>
        </p:nvSpPr>
        <p:spPr/>
        <p:txBody>
          <a:bodyPr>
            <a:normAutofit fontScale="55000" lnSpcReduction="20000"/>
          </a:bodyPr>
          <a:lstStyle/>
          <a:p>
            <a:pPr algn="just" fontAlgn="auto">
              <a:spcBef>
                <a:spcPts val="0"/>
              </a:spcBef>
              <a:spcAft>
                <a:spcPts val="0"/>
              </a:spcAft>
              <a:buFont typeface="Wingdings 2"/>
              <a:buChar char=""/>
              <a:defRPr/>
            </a:pPr>
            <a:r>
              <a:rPr lang="en-US" sz="4500" dirty="0">
                <a:solidFill>
                  <a:schemeClr val="bg1"/>
                </a:solidFill>
              </a:rPr>
              <a:t>Water &amp; Sewer Fund unrestricted net position (pg. 15): </a:t>
            </a:r>
          </a:p>
          <a:p>
            <a:pPr marL="0" indent="0" algn="just" fontAlgn="auto">
              <a:spcBef>
                <a:spcPts val="0"/>
              </a:spcBef>
              <a:spcAft>
                <a:spcPts val="0"/>
              </a:spcAft>
              <a:buNone/>
              <a:defRPr/>
            </a:pPr>
            <a:endParaRPr lang="en-US" sz="1800" dirty="0">
              <a:solidFill>
                <a:schemeClr val="bg1"/>
              </a:solidFill>
            </a:endParaRPr>
          </a:p>
          <a:p>
            <a:pPr marL="640080" lvl="1" algn="just" fontAlgn="auto">
              <a:spcAft>
                <a:spcPts val="0"/>
              </a:spcAft>
              <a:defRPr/>
            </a:pPr>
            <a:r>
              <a:rPr lang="en-US" sz="4400" dirty="0">
                <a:solidFill>
                  <a:schemeClr val="bg1"/>
                </a:solidFill>
              </a:rPr>
              <a:t>$1,805,204 at FY21</a:t>
            </a:r>
          </a:p>
          <a:p>
            <a:pPr marL="640080" lvl="1" algn="just" fontAlgn="auto">
              <a:spcAft>
                <a:spcPts val="0"/>
              </a:spcAft>
              <a:defRPr/>
            </a:pPr>
            <a:r>
              <a:rPr lang="en-US" sz="4400" dirty="0">
                <a:solidFill>
                  <a:schemeClr val="bg1"/>
                </a:solidFill>
              </a:rPr>
              <a:t>$624,832 at FY20</a:t>
            </a:r>
          </a:p>
          <a:p>
            <a:pPr marL="640080" lvl="1" algn="just" fontAlgn="auto">
              <a:spcAft>
                <a:spcPts val="0"/>
              </a:spcAft>
              <a:defRPr/>
            </a:pPr>
            <a:r>
              <a:rPr lang="en-US" sz="4400" dirty="0">
                <a:solidFill>
                  <a:schemeClr val="bg1"/>
                </a:solidFill>
              </a:rPr>
              <a:t>There are 9 months reserves, which may be used to meet the Fund’s ongoing obligations. </a:t>
            </a:r>
          </a:p>
          <a:p>
            <a:pPr algn="just" fontAlgn="auto">
              <a:spcBef>
                <a:spcPts val="0"/>
              </a:spcBef>
              <a:spcAft>
                <a:spcPts val="0"/>
              </a:spcAft>
              <a:buFont typeface="Wingdings 2"/>
              <a:buChar char=""/>
              <a:defRPr/>
            </a:pPr>
            <a:endParaRPr lang="en-US" dirty="0">
              <a:solidFill>
                <a:schemeClr val="bg1"/>
              </a:solidFill>
            </a:endParaRPr>
          </a:p>
          <a:p>
            <a:pPr marL="292100" lvl="1" indent="-292100" algn="just" fontAlgn="auto">
              <a:spcBef>
                <a:spcPts val="0"/>
              </a:spcBef>
              <a:spcAft>
                <a:spcPts val="0"/>
              </a:spcAft>
              <a:buClr>
                <a:schemeClr val="accent1"/>
              </a:buClr>
              <a:buSzPct val="70000"/>
              <a:buFont typeface="Wingdings 2"/>
              <a:buChar char=""/>
              <a:defRPr/>
            </a:pPr>
            <a:r>
              <a:rPr lang="en-US" sz="4400" dirty="0">
                <a:solidFill>
                  <a:schemeClr val="bg1"/>
                </a:solidFill>
              </a:rPr>
              <a:t>Total net position increased by $7,915,096 (pg. 16) or 65%.</a:t>
            </a:r>
          </a:p>
          <a:p>
            <a:pPr marL="640080" lvl="1" algn="just" fontAlgn="auto">
              <a:spcAft>
                <a:spcPts val="0"/>
              </a:spcAft>
              <a:buFont typeface="Arial" panose="020B0604020202020204" pitchFamily="34" charset="0"/>
              <a:buChar char="•"/>
              <a:defRPr/>
            </a:pPr>
            <a:r>
              <a:rPr lang="en-US" sz="4400" dirty="0">
                <a:solidFill>
                  <a:schemeClr val="bg1"/>
                </a:solidFill>
              </a:rPr>
              <a:t>$4,572,842 of this increase is attributable to capital contributions. </a:t>
            </a:r>
          </a:p>
          <a:p>
            <a:pPr marL="640080" lvl="1" algn="just" fontAlgn="auto">
              <a:spcAft>
                <a:spcPts val="0"/>
              </a:spcAft>
              <a:buFont typeface="Arial" panose="020B0604020202020204" pitchFamily="34" charset="0"/>
              <a:buChar char="•"/>
              <a:defRPr/>
            </a:pPr>
            <a:r>
              <a:rPr lang="en-US" sz="4400" dirty="0">
                <a:solidFill>
                  <a:schemeClr val="bg1"/>
                </a:solidFill>
              </a:rPr>
              <a:t>Additionally, water and sewer revenue increased by $1,461,040 from the prior year. </a:t>
            </a:r>
          </a:p>
          <a:p>
            <a:pPr marL="292100" lvl="1" indent="-292100" fontAlgn="auto">
              <a:spcBef>
                <a:spcPts val="0"/>
              </a:spcBef>
              <a:spcAft>
                <a:spcPts val="0"/>
              </a:spcAft>
              <a:buClr>
                <a:schemeClr val="accent1"/>
              </a:buClr>
              <a:buSzPct val="70000"/>
              <a:buFont typeface="Wingdings 2"/>
              <a:buChar char=""/>
              <a:defRPr/>
            </a:pPr>
            <a:endParaRPr lang="en-US" sz="4400" dirty="0">
              <a:solidFill>
                <a:schemeClr val="bg1"/>
              </a:solidFill>
            </a:endParaRPr>
          </a:p>
          <a:p>
            <a:pPr marL="640080" lvl="1" fontAlgn="auto">
              <a:spcAft>
                <a:spcPts val="0"/>
              </a:spcAft>
              <a:defRPr/>
            </a:pPr>
            <a:endParaRPr lang="en-US" dirty="0"/>
          </a:p>
          <a:p>
            <a:pPr marL="640080" lvl="1" fontAlgn="auto">
              <a:spcAft>
                <a:spcPts val="0"/>
              </a:spcAft>
              <a:buFontTx/>
              <a:buNone/>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89386"/>
            <a:ext cx="960120" cy="53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87916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Component Units</a:t>
            </a:r>
          </a:p>
        </p:txBody>
      </p:sp>
      <p:sp>
        <p:nvSpPr>
          <p:cNvPr id="3" name="Content Placeholder 2"/>
          <p:cNvSpPr>
            <a:spLocks noGrp="1"/>
          </p:cNvSpPr>
          <p:nvPr>
            <p:ph idx="1"/>
          </p:nvPr>
        </p:nvSpPr>
        <p:spPr>
          <a:xfrm>
            <a:off x="457200" y="1646238"/>
            <a:ext cx="8382000" cy="4830762"/>
          </a:xfrm>
        </p:spPr>
        <p:txBody>
          <a:bodyPr>
            <a:normAutofit/>
          </a:bodyPr>
          <a:lstStyle/>
          <a:p>
            <a:pPr algn="just" fontAlgn="auto">
              <a:spcBef>
                <a:spcPts val="0"/>
              </a:spcBef>
              <a:spcAft>
                <a:spcPts val="0"/>
              </a:spcAft>
              <a:buFont typeface="Wingdings 2"/>
              <a:buChar char=""/>
              <a:defRPr/>
            </a:pPr>
            <a:r>
              <a:rPr lang="en-US" sz="3500" dirty="0">
                <a:solidFill>
                  <a:schemeClr val="bg1"/>
                </a:solidFill>
              </a:rPr>
              <a:t>Discretely Presented Component Units (pgs. 9-10): </a:t>
            </a:r>
          </a:p>
          <a:p>
            <a:pPr marL="411480" lvl="1" indent="0" algn="just" fontAlgn="auto">
              <a:spcAft>
                <a:spcPts val="0"/>
              </a:spcAft>
              <a:buNone/>
              <a:defRPr/>
            </a:pPr>
            <a:r>
              <a:rPr lang="en-US" sz="3200" dirty="0">
                <a:solidFill>
                  <a:schemeClr val="bg1"/>
                </a:solidFill>
              </a:rPr>
              <a:t>EDC</a:t>
            </a:r>
          </a:p>
          <a:p>
            <a:pPr marL="822642" lvl="2" algn="just" fontAlgn="auto">
              <a:spcAft>
                <a:spcPts val="0"/>
              </a:spcAft>
              <a:defRPr/>
            </a:pPr>
            <a:r>
              <a:rPr lang="en-US" sz="2900" dirty="0">
                <a:solidFill>
                  <a:schemeClr val="bg1"/>
                </a:solidFill>
              </a:rPr>
              <a:t>Total net position - $775,368</a:t>
            </a:r>
          </a:p>
          <a:p>
            <a:pPr marL="822642" lvl="2" algn="just" fontAlgn="auto">
              <a:spcAft>
                <a:spcPts val="0"/>
              </a:spcAft>
              <a:defRPr/>
            </a:pPr>
            <a:r>
              <a:rPr lang="en-US" sz="2700" dirty="0">
                <a:solidFill>
                  <a:schemeClr val="bg1"/>
                </a:solidFill>
              </a:rPr>
              <a:t>Increase in net position - $230,529</a:t>
            </a:r>
          </a:p>
          <a:p>
            <a:pPr marL="411480" lvl="1" indent="0" algn="just" fontAlgn="auto">
              <a:spcAft>
                <a:spcPts val="0"/>
              </a:spcAft>
              <a:buNone/>
              <a:defRPr/>
            </a:pPr>
            <a:r>
              <a:rPr lang="en-US" sz="3200" dirty="0">
                <a:solidFill>
                  <a:schemeClr val="bg1"/>
                </a:solidFill>
              </a:rPr>
              <a:t>CDC </a:t>
            </a:r>
          </a:p>
          <a:p>
            <a:pPr marL="822642" lvl="2" algn="just" fontAlgn="auto">
              <a:spcAft>
                <a:spcPts val="0"/>
              </a:spcAft>
              <a:defRPr/>
            </a:pPr>
            <a:r>
              <a:rPr lang="en-US" sz="2900" dirty="0">
                <a:solidFill>
                  <a:schemeClr val="bg1"/>
                </a:solidFill>
              </a:rPr>
              <a:t>Total net position - $496,822</a:t>
            </a:r>
          </a:p>
          <a:p>
            <a:pPr marL="822642" lvl="2" algn="just" fontAlgn="auto">
              <a:spcAft>
                <a:spcPts val="0"/>
              </a:spcAft>
              <a:defRPr/>
            </a:pPr>
            <a:r>
              <a:rPr lang="en-US" sz="2700" dirty="0">
                <a:solidFill>
                  <a:schemeClr val="bg1"/>
                </a:solidFill>
              </a:rPr>
              <a:t>Increase in net position - $124,437</a:t>
            </a:r>
          </a:p>
          <a:p>
            <a:pPr fontAlgn="auto">
              <a:spcBef>
                <a:spcPts val="0"/>
              </a:spcBef>
              <a:spcAft>
                <a:spcPts val="0"/>
              </a:spcAft>
              <a:buFont typeface="Wingdings 2"/>
              <a:buChar char=""/>
              <a:defRPr/>
            </a:pPr>
            <a:endParaRPr lang="en-US" sz="2800" dirty="0"/>
          </a:p>
          <a:p>
            <a:pPr lvl="1" fontAlgn="auto">
              <a:spcBef>
                <a:spcPts val="0"/>
              </a:spcBef>
              <a:spcAft>
                <a:spcPts val="0"/>
              </a:spcAft>
              <a:buFont typeface="Wingdings 2"/>
              <a:buChar char=""/>
              <a:defRPr/>
            </a:pPr>
            <a:endParaRPr lang="en-US" sz="2900" dirty="0">
              <a:solidFill>
                <a:schemeClr val="bg1"/>
              </a:solidFill>
            </a:endParaRPr>
          </a:p>
          <a:p>
            <a:pPr marL="640080" lvl="1" fontAlgn="auto">
              <a:spcAft>
                <a:spcPts val="0"/>
              </a:spcAft>
              <a:defRPr/>
            </a:pPr>
            <a:endParaRPr lang="en-US" dirty="0"/>
          </a:p>
          <a:p>
            <a:pPr marL="640080" lvl="1" fontAlgn="auto">
              <a:spcAft>
                <a:spcPts val="0"/>
              </a:spcAft>
              <a:buFontTx/>
              <a:buNone/>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5144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Communication to Council</a:t>
            </a:r>
          </a:p>
        </p:txBody>
      </p:sp>
      <p:sp>
        <p:nvSpPr>
          <p:cNvPr id="3" name="Content Placeholder 2"/>
          <p:cNvSpPr>
            <a:spLocks noGrp="1"/>
          </p:cNvSpPr>
          <p:nvPr>
            <p:ph idx="1"/>
          </p:nvPr>
        </p:nvSpPr>
        <p:spPr>
          <a:xfrm>
            <a:off x="457200" y="1646238"/>
            <a:ext cx="8382000" cy="4830762"/>
          </a:xfrm>
        </p:spPr>
        <p:txBody>
          <a:bodyPr>
            <a:normAutofit/>
          </a:bodyPr>
          <a:lstStyle/>
          <a:p>
            <a:pPr algn="just" fontAlgn="auto">
              <a:spcBef>
                <a:spcPts val="0"/>
              </a:spcBef>
              <a:spcAft>
                <a:spcPts val="0"/>
              </a:spcAft>
              <a:buFont typeface="Wingdings 2"/>
              <a:buChar char=""/>
              <a:defRPr/>
            </a:pPr>
            <a:r>
              <a:rPr lang="en-US" sz="3500" dirty="0">
                <a:solidFill>
                  <a:schemeClr val="bg1"/>
                </a:solidFill>
              </a:rPr>
              <a:t>Table of Contents:</a:t>
            </a:r>
          </a:p>
          <a:p>
            <a:pPr marL="822960" marR="0" lvl="2" indent="-192024" algn="l" defTabSz="914400" rtl="0" eaLnBrk="1" fontAlgn="auto" latinLnBrk="0" hangingPunct="1">
              <a:lnSpc>
                <a:spcPct val="100000"/>
              </a:lnSpc>
              <a:spcBef>
                <a:spcPts val="400"/>
              </a:spcBef>
              <a:spcAft>
                <a:spcPts val="0"/>
              </a:spcAft>
              <a:buClr>
                <a:srgbClr val="7F8FA9"/>
              </a:buClr>
              <a:buSzPct val="100000"/>
              <a:buFont typeface="Wingdings 2"/>
              <a:buChar char=""/>
              <a:tabLst/>
              <a:defRPr/>
            </a:pPr>
            <a:r>
              <a:rPr kumimoji="0" lang="en-US" sz="2400" b="0" i="0" u="none" strike="noStrike" kern="1200" cap="none" spc="0" normalizeH="0" baseline="0" noProof="0" dirty="0">
                <a:ln>
                  <a:noFill/>
                </a:ln>
                <a:solidFill>
                  <a:prstClr val="black"/>
                </a:solidFill>
                <a:effectLst/>
                <a:uLnTx/>
                <a:uFillTx/>
                <a:latin typeface="Rockwell"/>
                <a:ea typeface="+mn-ea"/>
                <a:cs typeface="+mn-cs"/>
              </a:rPr>
              <a:t>Required Governance Communications Letter(pgs. 1-3)</a:t>
            </a:r>
          </a:p>
          <a:p>
            <a:pPr marL="1005523" lvl="3" indent="-192024" fontAlgn="auto">
              <a:spcAft>
                <a:spcPts val="0"/>
              </a:spcAft>
              <a:buClr>
                <a:srgbClr val="7F8FA9"/>
              </a:buClr>
              <a:buFont typeface="Wingdings 2"/>
              <a:buChar char=""/>
              <a:defRPr/>
            </a:pPr>
            <a:r>
              <a:rPr kumimoji="0" lang="en-US" sz="2100" b="0" i="0" u="none" strike="noStrike" kern="1200" cap="none" spc="0" normalizeH="0" baseline="0" noProof="0" dirty="0">
                <a:ln>
                  <a:noFill/>
                </a:ln>
                <a:solidFill>
                  <a:prstClr val="black"/>
                </a:solidFill>
                <a:effectLst/>
                <a:uLnTx/>
                <a:uFillTx/>
                <a:latin typeface="Rockwell"/>
                <a:ea typeface="+mn-ea"/>
                <a:cs typeface="+mn-cs"/>
              </a:rPr>
              <a:t>Summary of Recorded Audit Adjustments (pgs. 4-6)</a:t>
            </a:r>
          </a:p>
          <a:p>
            <a:pPr marL="1005523" lvl="3" indent="-192024" fontAlgn="auto">
              <a:spcAft>
                <a:spcPts val="0"/>
              </a:spcAft>
              <a:buClr>
                <a:srgbClr val="7F8FA9"/>
              </a:buClr>
              <a:buFont typeface="Wingdings 2"/>
              <a:buChar char=""/>
              <a:defRPr/>
            </a:pPr>
            <a:r>
              <a:rPr kumimoji="0" lang="en-US" sz="2100" b="0" i="0" u="none" strike="noStrike" kern="1200" cap="none" spc="0" normalizeH="0" baseline="0" noProof="0" dirty="0">
                <a:ln>
                  <a:noFill/>
                </a:ln>
                <a:solidFill>
                  <a:prstClr val="black"/>
                </a:solidFill>
                <a:effectLst/>
                <a:uLnTx/>
                <a:uFillTx/>
                <a:latin typeface="Rockwell"/>
                <a:ea typeface="+mn-ea"/>
                <a:cs typeface="+mn-cs"/>
              </a:rPr>
              <a:t>Summary of Passed Adjustments (pg. 7)</a:t>
            </a:r>
          </a:p>
          <a:p>
            <a:pPr marL="822960" marR="0" lvl="2" indent="-192024" algn="l" defTabSz="914400" rtl="0" eaLnBrk="1" fontAlgn="auto" latinLnBrk="0" hangingPunct="1">
              <a:lnSpc>
                <a:spcPct val="100000"/>
              </a:lnSpc>
              <a:spcBef>
                <a:spcPts val="400"/>
              </a:spcBef>
              <a:spcAft>
                <a:spcPts val="0"/>
              </a:spcAft>
              <a:buClr>
                <a:srgbClr val="7F8FA9"/>
              </a:buClr>
              <a:buSzPct val="100000"/>
              <a:buFont typeface="Wingdings 2"/>
              <a:buChar char=""/>
              <a:tabLst/>
              <a:defRPr/>
            </a:pPr>
            <a:r>
              <a:rPr lang="en-US" sz="2400" dirty="0">
                <a:solidFill>
                  <a:prstClr val="black"/>
                </a:solidFill>
                <a:latin typeface="Rockwell"/>
              </a:rPr>
              <a:t>Communication of Material Weakness in Internal Controls (pgs. 9-12)</a:t>
            </a:r>
            <a:endParaRPr kumimoji="0" lang="en-US" sz="2400" b="0" i="0" u="none" strike="noStrike" kern="1200" cap="none" spc="0" normalizeH="0" baseline="0" noProof="0" dirty="0">
              <a:ln>
                <a:noFill/>
              </a:ln>
              <a:solidFill>
                <a:prstClr val="black"/>
              </a:solidFill>
              <a:effectLst/>
              <a:uLnTx/>
              <a:uFillTx/>
              <a:latin typeface="Rockwell"/>
              <a:ea typeface="+mn-ea"/>
              <a:cs typeface="+mn-cs"/>
            </a:endParaRPr>
          </a:p>
          <a:p>
            <a:pPr marL="822960" marR="0" lvl="2" indent="-192024" algn="l" defTabSz="914400" rtl="0" eaLnBrk="1" fontAlgn="auto" latinLnBrk="0" hangingPunct="1">
              <a:lnSpc>
                <a:spcPct val="100000"/>
              </a:lnSpc>
              <a:spcBef>
                <a:spcPts val="400"/>
              </a:spcBef>
              <a:spcAft>
                <a:spcPts val="0"/>
              </a:spcAft>
              <a:buClr>
                <a:srgbClr val="7F8FA9"/>
              </a:buClr>
              <a:buSzPct val="100000"/>
              <a:buFont typeface="Wingdings 2"/>
              <a:buChar char=""/>
              <a:tabLst/>
              <a:defRPr/>
            </a:pPr>
            <a:r>
              <a:rPr kumimoji="0" lang="en-US" sz="2400" b="0" i="0" u="none" strike="noStrike" kern="1200" cap="none" spc="0" normalizeH="0" baseline="0" noProof="0" dirty="0">
                <a:ln>
                  <a:noFill/>
                </a:ln>
                <a:solidFill>
                  <a:prstClr val="black"/>
                </a:solidFill>
                <a:effectLst/>
                <a:uLnTx/>
                <a:uFillTx/>
                <a:latin typeface="Rockwell"/>
                <a:ea typeface="+mn-ea"/>
                <a:cs typeface="+mn-cs"/>
              </a:rPr>
              <a:t>Management Recommendations Letter (pgs. 13-16)</a:t>
            </a:r>
          </a:p>
          <a:p>
            <a:pPr lvl="1" algn="just" fontAlgn="auto">
              <a:spcBef>
                <a:spcPts val="0"/>
              </a:spcBef>
              <a:spcAft>
                <a:spcPts val="0"/>
              </a:spcAft>
              <a:buFont typeface="Wingdings 2"/>
              <a:buChar char=""/>
              <a:defRPr/>
            </a:pPr>
            <a:endParaRPr lang="en-US" sz="2900" dirty="0">
              <a:solidFill>
                <a:schemeClr val="bg1"/>
              </a:solidFill>
            </a:endParaRPr>
          </a:p>
          <a:p>
            <a:pPr lvl="1" algn="just" fontAlgn="auto">
              <a:spcBef>
                <a:spcPts val="0"/>
              </a:spcBef>
              <a:spcAft>
                <a:spcPts val="0"/>
              </a:spcAft>
              <a:buFont typeface="Wingdings 2"/>
              <a:buChar char=""/>
              <a:defRPr/>
            </a:pPr>
            <a:endParaRPr lang="en-US" sz="2100" dirty="0">
              <a:solidFill>
                <a:schemeClr val="bg1"/>
              </a:solidFill>
            </a:endParaRPr>
          </a:p>
          <a:p>
            <a:pPr fontAlgn="auto">
              <a:spcBef>
                <a:spcPts val="0"/>
              </a:spcBef>
              <a:spcAft>
                <a:spcPts val="0"/>
              </a:spcAft>
              <a:buFont typeface="Wingdings 2"/>
              <a:buChar char=""/>
              <a:defRPr/>
            </a:pPr>
            <a:endParaRPr lang="en-US" sz="2800" dirty="0"/>
          </a:p>
          <a:p>
            <a:pPr lvl="1" fontAlgn="auto">
              <a:spcBef>
                <a:spcPts val="0"/>
              </a:spcBef>
              <a:spcAft>
                <a:spcPts val="0"/>
              </a:spcAft>
              <a:buFont typeface="Wingdings 2"/>
              <a:buChar char=""/>
              <a:defRPr/>
            </a:pPr>
            <a:endParaRPr lang="en-US" sz="2900" dirty="0">
              <a:solidFill>
                <a:schemeClr val="bg1"/>
              </a:solidFill>
            </a:endParaRPr>
          </a:p>
          <a:p>
            <a:pPr marL="640080" lvl="1" fontAlgn="auto">
              <a:spcAft>
                <a:spcPts val="0"/>
              </a:spcAft>
              <a:defRPr/>
            </a:pPr>
            <a:endParaRPr lang="en-US" dirty="0"/>
          </a:p>
          <a:p>
            <a:pPr marL="640080" lvl="1" fontAlgn="auto">
              <a:spcAft>
                <a:spcPts val="0"/>
              </a:spcAft>
              <a:buFontTx/>
              <a:buNone/>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5055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498600"/>
          </a:xfrm>
        </p:spPr>
        <p:txBody>
          <a:bodyPr>
            <a:normAutofit/>
          </a:bodyPr>
          <a:lstStyle/>
          <a:p>
            <a:pPr marL="54864" indent="0" fontAlgn="auto">
              <a:spcAft>
                <a:spcPts val="0"/>
              </a:spcAft>
              <a:defRPr/>
            </a:pPr>
            <a:r>
              <a:rPr lang="en-US" dirty="0">
                <a:solidFill>
                  <a:schemeClr val="tx2">
                    <a:tint val="100000"/>
                    <a:shade val="90000"/>
                    <a:satMod val="250000"/>
                    <a:alpha val="100000"/>
                  </a:schemeClr>
                </a:solidFill>
              </a:rPr>
              <a:t>Required Governance Communications Letter</a:t>
            </a:r>
          </a:p>
        </p:txBody>
      </p:sp>
      <p:sp>
        <p:nvSpPr>
          <p:cNvPr id="3" name="Content Placeholder 2"/>
          <p:cNvSpPr>
            <a:spLocks noGrp="1"/>
          </p:cNvSpPr>
          <p:nvPr>
            <p:ph idx="1"/>
          </p:nvPr>
        </p:nvSpPr>
        <p:spPr>
          <a:xfrm>
            <a:off x="457200" y="1646238"/>
            <a:ext cx="8305800" cy="4906962"/>
          </a:xfrm>
        </p:spPr>
        <p:txBody>
          <a:bodyPr>
            <a:normAutofit/>
          </a:bodyPr>
          <a:lstStyle/>
          <a:p>
            <a:pPr fontAlgn="auto">
              <a:spcBef>
                <a:spcPts val="0"/>
              </a:spcBef>
              <a:spcAft>
                <a:spcPts val="0"/>
              </a:spcAft>
              <a:buFont typeface="Wingdings 2"/>
              <a:buChar char=""/>
              <a:defRPr/>
            </a:pPr>
            <a:r>
              <a:rPr lang="en-US" sz="2800" dirty="0">
                <a:solidFill>
                  <a:schemeClr val="bg1"/>
                </a:solidFill>
              </a:rPr>
              <a:t>Miscellaneous matters discussed in this letter:</a:t>
            </a:r>
          </a:p>
          <a:p>
            <a:pPr marL="640080" lvl="1" fontAlgn="auto">
              <a:spcAft>
                <a:spcPts val="0"/>
              </a:spcAft>
              <a:defRPr/>
            </a:pPr>
            <a:r>
              <a:rPr lang="en-US" sz="2400" dirty="0">
                <a:solidFill>
                  <a:schemeClr val="bg1"/>
                </a:solidFill>
              </a:rPr>
              <a:t>Corrected and uncorrected misstatements - </a:t>
            </a:r>
          </a:p>
          <a:p>
            <a:pPr marL="822642" lvl="2" fontAlgn="auto">
              <a:spcAft>
                <a:spcPts val="0"/>
              </a:spcAft>
              <a:defRPr/>
            </a:pPr>
            <a:r>
              <a:rPr lang="en-US" sz="2100" i="1" dirty="0">
                <a:solidFill>
                  <a:schemeClr val="bg1"/>
                </a:solidFill>
              </a:rPr>
              <a:t>All recommended adjustments were accepted by the City – see list at Attachment I (pgs. 4-6)</a:t>
            </a:r>
          </a:p>
          <a:p>
            <a:pPr marL="822642" lvl="2" fontAlgn="auto">
              <a:spcAft>
                <a:spcPts val="0"/>
              </a:spcAft>
              <a:defRPr/>
            </a:pPr>
            <a:r>
              <a:rPr lang="en-US" sz="2100" i="1" dirty="0">
                <a:solidFill>
                  <a:schemeClr val="bg1"/>
                </a:solidFill>
              </a:rPr>
              <a:t>Various immaterial uncorrected adjustments were noted – see list at Attachment II  (pg. 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24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3200" dirty="0">
                <a:solidFill>
                  <a:schemeClr val="tx2">
                    <a:tint val="100000"/>
                    <a:shade val="90000"/>
                    <a:satMod val="250000"/>
                    <a:alpha val="100000"/>
                  </a:schemeClr>
                </a:solidFill>
              </a:rPr>
              <a:t>Communication of Material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Weakness-EDC &amp; CDC</a:t>
            </a:r>
          </a:p>
        </p:txBody>
      </p:sp>
      <p:sp>
        <p:nvSpPr>
          <p:cNvPr id="3" name="Content Placeholder 2"/>
          <p:cNvSpPr>
            <a:spLocks noGrp="1"/>
          </p:cNvSpPr>
          <p:nvPr>
            <p:ph idx="1"/>
          </p:nvPr>
        </p:nvSpPr>
        <p:spPr>
          <a:xfrm>
            <a:off x="457200" y="1646238"/>
            <a:ext cx="8229600" cy="4297362"/>
          </a:xfrm>
        </p:spPr>
        <p:txBody>
          <a:bodyPr>
            <a:normAutofit fontScale="55000" lnSpcReduction="20000"/>
          </a:bodyPr>
          <a:lstStyle/>
          <a:p>
            <a:pPr marL="292100" lvl="2" indent="-292100" fontAlgn="auto">
              <a:spcBef>
                <a:spcPts val="0"/>
              </a:spcBef>
              <a:spcAft>
                <a:spcPts val="0"/>
              </a:spcAft>
              <a:buClr>
                <a:schemeClr val="accent1"/>
              </a:buClr>
              <a:buSzPct val="70000"/>
              <a:buFont typeface="Wingdings 2"/>
              <a:buChar char=""/>
              <a:defRPr/>
            </a:pPr>
            <a:r>
              <a:rPr lang="en-US" sz="5100" b="1" dirty="0">
                <a:solidFill>
                  <a:schemeClr val="bg1"/>
                </a:solidFill>
              </a:rPr>
              <a:t>2021-001 EDC/CDC Financial Reporting</a:t>
            </a:r>
          </a:p>
          <a:p>
            <a:pPr marL="0" lvl="2" indent="0" fontAlgn="auto">
              <a:spcBef>
                <a:spcPts val="0"/>
              </a:spcBef>
              <a:spcAft>
                <a:spcPts val="0"/>
              </a:spcAft>
              <a:buClr>
                <a:schemeClr val="accent1"/>
              </a:buClr>
              <a:buSzPct val="70000"/>
              <a:buNone/>
              <a:defRPr/>
            </a:pPr>
            <a:endParaRPr lang="en-US" sz="5100" b="1" dirty="0">
              <a:solidFill>
                <a:schemeClr val="bg1"/>
              </a:solidFill>
            </a:endParaRPr>
          </a:p>
          <a:p>
            <a:pPr marL="474663" lvl="3" indent="-292100" fontAlgn="auto">
              <a:spcBef>
                <a:spcPts val="0"/>
              </a:spcBef>
              <a:spcAft>
                <a:spcPts val="0"/>
              </a:spcAft>
              <a:buClr>
                <a:schemeClr val="accent1"/>
              </a:buClr>
              <a:buSzPct val="70000"/>
              <a:buFont typeface="Wingdings 2"/>
              <a:buChar char=""/>
              <a:defRPr/>
            </a:pPr>
            <a:r>
              <a:rPr lang="en-US" sz="3300" dirty="0">
                <a:solidFill>
                  <a:schemeClr val="bg1"/>
                </a:solidFill>
              </a:rPr>
              <a:t>The EDC and CDC maintain their accounting records in QuickBooks instead of the City’s software. Further, the internal control structure does not provide for adequate review and supervision of the general ledger to timely detect and correct errors. </a:t>
            </a:r>
          </a:p>
          <a:p>
            <a:pPr marL="0" lvl="2" indent="0" fontAlgn="auto">
              <a:spcBef>
                <a:spcPts val="0"/>
              </a:spcBef>
              <a:spcAft>
                <a:spcPts val="0"/>
              </a:spcAft>
              <a:buClr>
                <a:schemeClr val="accent1"/>
              </a:buClr>
              <a:buSzPct val="70000"/>
              <a:buNone/>
              <a:defRPr/>
            </a:pPr>
            <a:endParaRPr lang="en-US" sz="3600" dirty="0">
              <a:solidFill>
                <a:schemeClr val="bg1"/>
              </a:solidFill>
            </a:endParaRPr>
          </a:p>
          <a:p>
            <a:pPr marL="292100" lvl="2" indent="-292100" fontAlgn="auto">
              <a:spcBef>
                <a:spcPts val="0"/>
              </a:spcBef>
              <a:spcAft>
                <a:spcPts val="0"/>
              </a:spcAft>
              <a:buClr>
                <a:schemeClr val="accent1"/>
              </a:buClr>
              <a:buSzPct val="70000"/>
              <a:buFont typeface="Wingdings 2"/>
              <a:buChar char=""/>
              <a:defRPr/>
            </a:pPr>
            <a:endParaRPr lang="en-US" sz="3600" dirty="0">
              <a:solidFill>
                <a:schemeClr val="bg1"/>
              </a:solidFill>
            </a:endParaRPr>
          </a:p>
          <a:p>
            <a:pPr marL="474663" lvl="3" indent="-292100" fontAlgn="auto">
              <a:spcBef>
                <a:spcPts val="0"/>
              </a:spcBef>
              <a:spcAft>
                <a:spcPts val="0"/>
              </a:spcAft>
              <a:buClr>
                <a:schemeClr val="accent1"/>
              </a:buClr>
              <a:buSzPct val="70000"/>
              <a:buFont typeface="Wingdings 2"/>
              <a:buChar char=""/>
              <a:defRPr/>
            </a:pPr>
            <a:r>
              <a:rPr lang="en-US" sz="3300" dirty="0">
                <a:solidFill>
                  <a:schemeClr val="bg1"/>
                </a:solidFill>
              </a:rPr>
              <a:t>We recommend the EDC and CDC convert their accounting records to ASYST software, which is utilized by the City.  The EDC and CDC financial transactions should be maintained as separate funds in ASYST by City staff. Check signing would still be performed by an authorized board member.</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9465"/>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2378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270000"/>
          </a:xfrm>
        </p:spPr>
        <p:txBody>
          <a:bodyPr>
            <a:normAutofit fontScale="90000"/>
          </a:bodyPr>
          <a:lstStyle/>
          <a:p>
            <a:br>
              <a:rPr lang="en-US" sz="4100" dirty="0">
                <a:solidFill>
                  <a:schemeClr val="tx2">
                    <a:tint val="100000"/>
                    <a:shade val="90000"/>
                    <a:satMod val="250000"/>
                    <a:alpha val="100000"/>
                  </a:schemeClr>
                </a:solidFill>
              </a:rPr>
            </a:br>
            <a:r>
              <a:rPr lang="en-US" sz="4100" dirty="0">
                <a:solidFill>
                  <a:schemeClr val="tx2">
                    <a:tint val="100000"/>
                    <a:shade val="90000"/>
                    <a:satMod val="250000"/>
                    <a:alpha val="100000"/>
                  </a:schemeClr>
                </a:solidFill>
              </a:rPr>
              <a:t>Recommendations Letter</a:t>
            </a:r>
          </a:p>
        </p:txBody>
      </p:sp>
      <p:sp>
        <p:nvSpPr>
          <p:cNvPr id="3" name="Content Placeholder 2"/>
          <p:cNvSpPr>
            <a:spLocks noGrp="1"/>
          </p:cNvSpPr>
          <p:nvPr>
            <p:ph idx="1"/>
          </p:nvPr>
        </p:nvSpPr>
        <p:spPr>
          <a:xfrm>
            <a:off x="457200" y="1524000"/>
            <a:ext cx="8229600" cy="4953000"/>
          </a:xfrm>
        </p:spPr>
        <p:txBody>
          <a:bodyPr/>
          <a:lstStyle/>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Year-end Closing Procedures – </a:t>
            </a:r>
            <a:r>
              <a:rPr lang="en-US" sz="1800" dirty="0">
                <a:solidFill>
                  <a:schemeClr val="bg1"/>
                </a:solidFill>
              </a:rPr>
              <a:t>Refine the closing process to ensure that accounting for the fiscal year is complete.</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Capital Outlay– </a:t>
            </a:r>
            <a:r>
              <a:rPr lang="en-US" sz="1800" dirty="0">
                <a:solidFill>
                  <a:schemeClr val="bg1"/>
                </a:solidFill>
              </a:rPr>
              <a:t>Consider budgeting and recording all fixed asset purchases greater than $5,000 in a capital outlay account.</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Inventory – </a:t>
            </a:r>
            <a:r>
              <a:rPr lang="en-US" sz="1800" dirty="0">
                <a:solidFill>
                  <a:schemeClr val="bg1"/>
                </a:solidFill>
              </a:rPr>
              <a:t>Refine the inventory process by reconciling and adjusting the general ledger balance to the inventory detail on a quarterly basis.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State Court Costs &amp; Accounts Payable - </a:t>
            </a:r>
            <a:r>
              <a:rPr lang="en-US" sz="1800" dirty="0">
                <a:solidFill>
                  <a:schemeClr val="bg1"/>
                </a:solidFill>
              </a:rPr>
              <a:t>Adjust the expense owed to the State for court costs at fiscal year end as part of the closing process.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Amortization of Bond Premium </a:t>
            </a:r>
            <a:r>
              <a:rPr lang="en-US" sz="1800" dirty="0">
                <a:solidFill>
                  <a:schemeClr val="bg1"/>
                </a:solidFill>
              </a:rPr>
              <a:t>– Calculate and record the amortization of bond premium in the general ledger as part of the closing process.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Ambulance Receivables &amp; Collections </a:t>
            </a:r>
            <a:r>
              <a:rPr lang="en-US" sz="1800" dirty="0">
                <a:solidFill>
                  <a:schemeClr val="bg1"/>
                </a:solidFill>
              </a:rPr>
              <a:t>– Closely monitor the third-party billing company and collection agency to ensure that balances are collected before they legally expire. Also, reconcile and adjust ambulance related balances on a quarterly basis.</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2000" dirty="0">
              <a:solidFill>
                <a:schemeClr val="bg1"/>
              </a:solidFill>
            </a:endParaRPr>
          </a:p>
          <a:p>
            <a:pPr marL="0" lvl="1" indent="0" algn="just">
              <a:spcBef>
                <a:spcPct val="0"/>
              </a:spcBef>
              <a:buClr>
                <a:schemeClr val="accent1"/>
              </a:buClr>
              <a:buSzPct val="70000"/>
              <a:buNone/>
              <a:defRPr/>
            </a:pPr>
            <a:endParaRPr lang="en-US" sz="2000" dirty="0">
              <a:solidFill>
                <a:schemeClr val="bg1"/>
              </a:solidFill>
            </a:endParaRPr>
          </a:p>
          <a:p>
            <a:pPr marL="0" lvl="1" indent="0" algn="just">
              <a:spcBef>
                <a:spcPct val="0"/>
              </a:spcBef>
              <a:buClr>
                <a:schemeClr val="accent1"/>
              </a:buClr>
              <a:buSzPct val="70000"/>
              <a:buNone/>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943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92200"/>
          </a:xfrm>
        </p:spPr>
        <p:txBody>
          <a:bodyPr>
            <a:normAutofit fontScale="90000"/>
          </a:bodyPr>
          <a:lstStyle/>
          <a:p>
            <a:br>
              <a:rPr lang="en-US" sz="4100" dirty="0">
                <a:solidFill>
                  <a:schemeClr val="tx2">
                    <a:tint val="100000"/>
                    <a:shade val="90000"/>
                    <a:satMod val="250000"/>
                    <a:alpha val="100000"/>
                  </a:schemeClr>
                </a:solidFill>
              </a:rPr>
            </a:br>
            <a:r>
              <a:rPr lang="en-US" sz="4100" dirty="0">
                <a:solidFill>
                  <a:schemeClr val="tx2">
                    <a:tint val="100000"/>
                    <a:shade val="90000"/>
                    <a:satMod val="250000"/>
                    <a:alpha val="100000"/>
                  </a:schemeClr>
                </a:solidFill>
              </a:rPr>
              <a:t>Recommendations Letter</a:t>
            </a:r>
          </a:p>
        </p:txBody>
      </p:sp>
      <p:sp>
        <p:nvSpPr>
          <p:cNvPr id="3" name="Content Placeholder 2"/>
          <p:cNvSpPr>
            <a:spLocks noGrp="1"/>
          </p:cNvSpPr>
          <p:nvPr>
            <p:ph idx="1"/>
          </p:nvPr>
        </p:nvSpPr>
        <p:spPr>
          <a:xfrm>
            <a:off x="457200" y="1524000"/>
            <a:ext cx="8229600" cy="4953000"/>
          </a:xfrm>
        </p:spPr>
        <p:txBody>
          <a:bodyPr/>
          <a:lstStyle/>
          <a:p>
            <a:pPr marL="292100" lvl="1" indent="-292100" algn="just">
              <a:spcBef>
                <a:spcPct val="0"/>
              </a:spcBef>
              <a:buClr>
                <a:schemeClr val="accent1"/>
              </a:buClr>
              <a:buSzPct val="70000"/>
              <a:buFont typeface="Wingdings 2" pitchFamily="18" charset="2"/>
              <a:buChar char=""/>
              <a:defRPr/>
            </a:pPr>
            <a:r>
              <a:rPr lang="en-US" sz="1800" b="1" dirty="0">
                <a:solidFill>
                  <a:schemeClr val="bg1"/>
                </a:solidFill>
              </a:rPr>
              <a:t>Insurance Trust Fund </a:t>
            </a:r>
            <a:r>
              <a:rPr lang="en-US" sz="1800" dirty="0">
                <a:solidFill>
                  <a:schemeClr val="bg1"/>
                </a:solidFill>
              </a:rPr>
              <a:t>– Evaluate this fund and consider if it would be appropriate to be presented as an Internal Service Fund in future years.</a:t>
            </a:r>
          </a:p>
          <a:p>
            <a:pPr marL="292100" lvl="1" indent="-292100" algn="just">
              <a:spcBef>
                <a:spcPct val="0"/>
              </a:spcBef>
              <a:buClr>
                <a:schemeClr val="accent1"/>
              </a:buClr>
              <a:buSzPct val="70000"/>
              <a:buFont typeface="Wingdings 2" pitchFamily="18" charset="2"/>
              <a:buChar char=""/>
              <a:defRPr/>
            </a:pPr>
            <a:endParaRPr lang="en-US" sz="2000" dirty="0">
              <a:solidFill>
                <a:schemeClr val="bg1"/>
              </a:solidFill>
            </a:endParaRPr>
          </a:p>
          <a:p>
            <a:pPr marL="0" lvl="1" indent="0" algn="just">
              <a:spcBef>
                <a:spcPct val="0"/>
              </a:spcBef>
              <a:buClr>
                <a:schemeClr val="accent1"/>
              </a:buClr>
              <a:buSzPct val="70000"/>
              <a:buNone/>
              <a:defRPr/>
            </a:pPr>
            <a:r>
              <a:rPr lang="en-US" sz="2000" dirty="0">
                <a:solidFill>
                  <a:schemeClr val="bg1"/>
                </a:solidFill>
              </a:rPr>
              <a:t>We considered the prior year matters corrected:</a:t>
            </a:r>
          </a:p>
          <a:p>
            <a:pPr marL="342900" lvl="1" indent="-342900" algn="just">
              <a:spcBef>
                <a:spcPct val="0"/>
              </a:spcBef>
              <a:buClr>
                <a:schemeClr val="accent1"/>
              </a:buClr>
              <a:buSzPct val="70000"/>
              <a:defRPr/>
            </a:pPr>
            <a:endParaRPr lang="en-US" sz="1800" b="1" dirty="0">
              <a:solidFill>
                <a:schemeClr val="bg1"/>
              </a:solidFill>
            </a:endParaRPr>
          </a:p>
          <a:p>
            <a:pPr marL="292100" marR="0" lvl="1" indent="-292100" algn="just" defTabSz="914400" rtl="0" eaLnBrk="1" fontAlgn="base" latinLnBrk="0" hangingPunct="1">
              <a:lnSpc>
                <a:spcPct val="100000"/>
              </a:lnSpc>
              <a:spcBef>
                <a:spcPct val="0"/>
              </a:spcBef>
              <a:spcAft>
                <a:spcPct val="0"/>
              </a:spcAft>
              <a:buClr>
                <a:srgbClr val="629DD1"/>
              </a:buClr>
              <a:buSzPct val="70000"/>
              <a:buFont typeface="Wingdings 2" pitchFamily="18" charset="2"/>
              <a:buChar char=""/>
              <a:tabLst/>
              <a:defRPr/>
            </a:pPr>
            <a:r>
              <a:rPr kumimoji="0" lang="en-US" sz="1800" b="1" i="0" u="none" strike="noStrike" kern="1200" cap="none" spc="0" normalizeH="0" baseline="0" noProof="0" dirty="0">
                <a:ln>
                  <a:noFill/>
                </a:ln>
                <a:solidFill>
                  <a:prstClr val="black"/>
                </a:solidFill>
                <a:effectLst/>
                <a:uLnTx/>
                <a:uFillTx/>
                <a:latin typeface="Rockwell"/>
                <a:ea typeface="+mn-ea"/>
                <a:cs typeface="+mn-cs"/>
              </a:rPr>
              <a:t>Authorized Check Signors </a:t>
            </a:r>
            <a:r>
              <a:rPr kumimoji="0" lang="en-US" sz="1800" b="0" i="0" u="none" strike="noStrike" kern="1200" cap="none" spc="0" normalizeH="0" baseline="0" noProof="0" dirty="0">
                <a:ln>
                  <a:noFill/>
                </a:ln>
                <a:solidFill>
                  <a:prstClr val="black"/>
                </a:solidFill>
                <a:effectLst/>
                <a:uLnTx/>
                <a:uFillTx/>
                <a:latin typeface="Rockwell"/>
                <a:ea typeface="+mn-ea"/>
                <a:cs typeface="+mn-cs"/>
              </a:rPr>
              <a:t>– The CFO position was removed from check signatory authority.  City Clerk will be maintained as a third signatory and used only when primary (City Manager / Mayor) is unavailable.  Current controls of having City Manager/Mayor review and sign checks will be maintained. </a:t>
            </a:r>
          </a:p>
          <a:p>
            <a:pPr marL="292100" marR="0" lvl="1" indent="-292100" algn="just" defTabSz="914400" rtl="0" eaLnBrk="1" fontAlgn="base" latinLnBrk="0" hangingPunct="1">
              <a:lnSpc>
                <a:spcPct val="100000"/>
              </a:lnSpc>
              <a:spcBef>
                <a:spcPct val="0"/>
              </a:spcBef>
              <a:spcAft>
                <a:spcPct val="0"/>
              </a:spcAft>
              <a:buClr>
                <a:srgbClr val="629DD1"/>
              </a:buClr>
              <a:buSzPct val="70000"/>
              <a:buFont typeface="Wingdings 2" pitchFamily="18" charset="2"/>
              <a:buChar char=""/>
              <a:tabLst/>
              <a:defRPr/>
            </a:pPr>
            <a:endParaRPr lang="en-US" sz="1800" dirty="0">
              <a:solidFill>
                <a:prstClr val="black"/>
              </a:solidFill>
              <a:latin typeface="Rockwell"/>
            </a:endParaRPr>
          </a:p>
          <a:p>
            <a:pPr marL="292100" marR="0" lvl="1" indent="-292100" algn="just" defTabSz="914400" rtl="0" eaLnBrk="1" fontAlgn="base" latinLnBrk="0" hangingPunct="1">
              <a:lnSpc>
                <a:spcPct val="100000"/>
              </a:lnSpc>
              <a:spcBef>
                <a:spcPct val="0"/>
              </a:spcBef>
              <a:spcAft>
                <a:spcPct val="0"/>
              </a:spcAft>
              <a:buClr>
                <a:srgbClr val="629DD1"/>
              </a:buClr>
              <a:buSzPct val="70000"/>
              <a:buFont typeface="Wingdings 2" pitchFamily="18" charset="2"/>
              <a:buChar char=""/>
              <a:tabLst/>
              <a:defRPr/>
            </a:pPr>
            <a:r>
              <a:rPr lang="en-US" sz="1800" b="1" dirty="0">
                <a:solidFill>
                  <a:prstClr val="black"/>
                </a:solidFill>
                <a:latin typeface="Rockwell"/>
              </a:rPr>
              <a:t>Bond Refunding </a:t>
            </a:r>
            <a:r>
              <a:rPr lang="en-US" sz="1800" dirty="0">
                <a:solidFill>
                  <a:prstClr val="black"/>
                </a:solidFill>
                <a:latin typeface="Rockwell"/>
              </a:rPr>
              <a:t>- The City has implemented policies to ensure that the bond refunding is properly recorded. </a:t>
            </a: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4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4063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a:solidFill>
                  <a:schemeClr val="tx2">
                    <a:tint val="100000"/>
                    <a:shade val="90000"/>
                    <a:satMod val="250000"/>
                    <a:alpha val="100000"/>
                  </a:schemeClr>
                </a:solidFill>
              </a:rPr>
              <a:t>Closing Remarks</a:t>
            </a:r>
          </a:p>
        </p:txBody>
      </p:sp>
      <p:sp>
        <p:nvSpPr>
          <p:cNvPr id="18435" name="Content Placeholder 2"/>
          <p:cNvSpPr>
            <a:spLocks noGrp="1"/>
          </p:cNvSpPr>
          <p:nvPr>
            <p:ph idx="1"/>
          </p:nvPr>
        </p:nvSpPr>
        <p:spPr>
          <a:xfrm>
            <a:off x="228600" y="1646238"/>
            <a:ext cx="8839200" cy="4983162"/>
          </a:xfrm>
        </p:spPr>
        <p:txBody>
          <a:bodyPr/>
          <a:lstStyle/>
          <a:p>
            <a:pPr marL="292100" lvl="1" indent="-292100">
              <a:spcBef>
                <a:spcPct val="0"/>
              </a:spcBef>
              <a:buClr>
                <a:schemeClr val="accent1"/>
              </a:buClr>
              <a:buSzPct val="70000"/>
              <a:buFont typeface="Wingdings 2" pitchFamily="18" charset="2"/>
              <a:buChar char=""/>
            </a:pPr>
            <a:endParaRPr lang="en-US" sz="2800" dirty="0">
              <a:solidFill>
                <a:schemeClr val="bg1"/>
              </a:solidFill>
            </a:endParaRPr>
          </a:p>
          <a:p>
            <a:pPr marL="292100" lvl="1" indent="-292100">
              <a:spcBef>
                <a:spcPct val="0"/>
              </a:spcBef>
              <a:buClr>
                <a:schemeClr val="accent1"/>
              </a:buClr>
              <a:buSzPct val="70000"/>
              <a:buFont typeface="Wingdings 2" pitchFamily="18" charset="2"/>
              <a:buChar char=""/>
            </a:pPr>
            <a:r>
              <a:rPr lang="en-US" sz="2800" dirty="0">
                <a:solidFill>
                  <a:schemeClr val="bg1"/>
                </a:solidFill>
              </a:rPr>
              <a:t>We would like to thank:</a:t>
            </a:r>
          </a:p>
          <a:p>
            <a:pPr lvl="1"/>
            <a:r>
              <a:rPr lang="en-US" sz="2800" dirty="0">
                <a:solidFill>
                  <a:schemeClr val="bg1"/>
                </a:solidFill>
              </a:rPr>
              <a:t>City Manager - Lane Jones </a:t>
            </a:r>
          </a:p>
          <a:p>
            <a:pPr lvl="1"/>
            <a:r>
              <a:rPr lang="en-US" sz="2800" dirty="0">
                <a:solidFill>
                  <a:schemeClr val="bg1"/>
                </a:solidFill>
              </a:rPr>
              <a:t>City Secretary/ACM - Jennifer Gould </a:t>
            </a:r>
          </a:p>
          <a:p>
            <a:pPr lvl="1"/>
            <a:r>
              <a:rPr lang="en-US" sz="2800" dirty="0">
                <a:solidFill>
                  <a:schemeClr val="bg1"/>
                </a:solidFill>
              </a:rPr>
              <a:t>Senior Financial Accountant – Tiffanie McDaniel</a:t>
            </a:r>
          </a:p>
          <a:p>
            <a:pPr lvl="1"/>
            <a:r>
              <a:rPr lang="en-US" sz="2800" dirty="0">
                <a:solidFill>
                  <a:schemeClr val="bg1"/>
                </a:solidFill>
              </a:rPr>
              <a:t>EDC/CDC – Rodney Williams &amp; Tiffany Chartier</a:t>
            </a:r>
          </a:p>
          <a:p>
            <a:pPr marL="411163" lvl="1" indent="0">
              <a:buNone/>
            </a:pPr>
            <a:endParaRPr lang="en-US" sz="2400" dirty="0">
              <a:solidFill>
                <a:schemeClr val="bg1"/>
              </a:solidFill>
            </a:endParaRPr>
          </a:p>
          <a:p>
            <a:pPr marL="292100" lvl="1" indent="-292100">
              <a:spcBef>
                <a:spcPct val="0"/>
              </a:spcBef>
              <a:buClr>
                <a:schemeClr val="accent1"/>
              </a:buClr>
              <a:buSzPct val="70000"/>
              <a:buFont typeface="Wingdings 2" pitchFamily="18" charset="2"/>
              <a:buChar char=""/>
            </a:pPr>
            <a:r>
              <a:rPr lang="en-US" sz="2800" dirty="0">
                <a:solidFill>
                  <a:schemeClr val="bg1"/>
                </a:solidFill>
              </a:rPr>
              <a:t>Questions or Comments?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a:solidFill>
                  <a:schemeClr val="tx2">
                    <a:tint val="100000"/>
                    <a:shade val="90000"/>
                    <a:satMod val="250000"/>
                    <a:alpha val="100000"/>
                  </a:schemeClr>
                </a:solidFill>
              </a:rPr>
              <a:t>Agenda</a:t>
            </a:r>
          </a:p>
        </p:txBody>
      </p:sp>
      <p:sp>
        <p:nvSpPr>
          <p:cNvPr id="11267" name="Content Placeholder 2"/>
          <p:cNvSpPr>
            <a:spLocks noGrp="1"/>
          </p:cNvSpPr>
          <p:nvPr>
            <p:ph idx="1"/>
          </p:nvPr>
        </p:nvSpPr>
        <p:spPr/>
        <p:txBody>
          <a:bodyPr/>
          <a:lstStyle/>
          <a:p>
            <a:r>
              <a:rPr lang="en-US" dirty="0">
                <a:solidFill>
                  <a:schemeClr val="bg1"/>
                </a:solidFill>
              </a:rPr>
              <a:t>Objectives &amp; Scope of Audit</a:t>
            </a:r>
          </a:p>
          <a:p>
            <a:r>
              <a:rPr lang="en-US" dirty="0">
                <a:solidFill>
                  <a:schemeClr val="bg1"/>
                </a:solidFill>
              </a:rPr>
              <a:t>Financial Report</a:t>
            </a:r>
          </a:p>
          <a:p>
            <a:r>
              <a:rPr lang="en-US" dirty="0">
                <a:solidFill>
                  <a:schemeClr val="bg1"/>
                </a:solidFill>
              </a:rPr>
              <a:t>Overview of Audit Results</a:t>
            </a:r>
          </a:p>
          <a:p>
            <a:r>
              <a:rPr lang="en-US" dirty="0">
                <a:solidFill>
                  <a:schemeClr val="bg1"/>
                </a:solidFill>
              </a:rPr>
              <a:t>Financial Highlights</a:t>
            </a:r>
          </a:p>
          <a:p>
            <a:r>
              <a:rPr lang="en-US" dirty="0">
                <a:solidFill>
                  <a:schemeClr val="bg1"/>
                </a:solidFill>
              </a:rPr>
              <a:t>Communications to Council</a:t>
            </a:r>
          </a:p>
          <a:p>
            <a:r>
              <a:rPr lang="en-US" dirty="0">
                <a:solidFill>
                  <a:schemeClr val="bg1"/>
                </a:solidFill>
              </a:rPr>
              <a:t>Closing Remarks</a:t>
            </a:r>
          </a:p>
          <a:p>
            <a:pPr marL="0" indent="0">
              <a:buNone/>
            </a:pPr>
            <a:endParaRPr lang="en-US" dirty="0"/>
          </a:p>
          <a:p>
            <a:pPr marL="0" indent="0">
              <a:buNone/>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98451"/>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3200" dirty="0">
                <a:solidFill>
                  <a:schemeClr val="tx2">
                    <a:tint val="100000"/>
                    <a:shade val="90000"/>
                    <a:satMod val="250000"/>
                    <a:alpha val="100000"/>
                  </a:schemeClr>
                </a:solidFill>
              </a:rPr>
              <a:t>Objectives &amp; Scope of Audit</a:t>
            </a:r>
          </a:p>
        </p:txBody>
      </p:sp>
      <p:sp>
        <p:nvSpPr>
          <p:cNvPr id="3" name="Content Placeholder 2"/>
          <p:cNvSpPr>
            <a:spLocks noGrp="1"/>
          </p:cNvSpPr>
          <p:nvPr>
            <p:ph idx="1"/>
          </p:nvPr>
        </p:nvSpPr>
        <p:spPr/>
        <p:txBody>
          <a:bodyPr>
            <a:normAutofit fontScale="92500" lnSpcReduction="20000"/>
          </a:bodyPr>
          <a:lstStyle/>
          <a:p>
            <a:pPr fontAlgn="auto">
              <a:spcBef>
                <a:spcPts val="0"/>
              </a:spcBef>
              <a:spcAft>
                <a:spcPts val="0"/>
              </a:spcAft>
              <a:buFont typeface="Wingdings 2"/>
              <a:buChar char=""/>
              <a:defRPr/>
            </a:pPr>
            <a:r>
              <a:rPr lang="en-US" dirty="0">
                <a:solidFill>
                  <a:schemeClr val="bg1"/>
                </a:solidFill>
              </a:rPr>
              <a:t>Objectives</a:t>
            </a:r>
          </a:p>
          <a:p>
            <a:pPr marL="822960" lvl="2" indent="-192024" fontAlgn="auto">
              <a:spcAft>
                <a:spcPts val="0"/>
              </a:spcAft>
              <a:buClr>
                <a:schemeClr val="accent3"/>
              </a:buClr>
              <a:buFont typeface="Wingdings 2"/>
              <a:buChar char=""/>
              <a:defRPr/>
            </a:pPr>
            <a:r>
              <a:rPr lang="en-US" sz="2600" dirty="0">
                <a:solidFill>
                  <a:schemeClr val="bg1"/>
                </a:solidFill>
              </a:rPr>
              <a:t>Conduct  an audit in accordance with Generally Accepted Auditing Standards.</a:t>
            </a:r>
          </a:p>
          <a:p>
            <a:pPr marL="822960" lvl="2" indent="-192024" fontAlgn="auto">
              <a:spcAft>
                <a:spcPts val="0"/>
              </a:spcAft>
              <a:buClr>
                <a:schemeClr val="accent3"/>
              </a:buClr>
              <a:buFont typeface="Wingdings 2"/>
              <a:buChar char=""/>
              <a:defRPr/>
            </a:pPr>
            <a:r>
              <a:rPr lang="en-US" sz="2600" dirty="0">
                <a:solidFill>
                  <a:schemeClr val="bg1"/>
                </a:solidFill>
              </a:rPr>
              <a:t>Plan and perform the audit to obtain reasonable assurance about whether the financial statements are free of material misstatement.</a:t>
            </a:r>
          </a:p>
          <a:p>
            <a:pPr marL="630936" lvl="2" indent="0" fontAlgn="auto">
              <a:spcAft>
                <a:spcPts val="0"/>
              </a:spcAft>
              <a:buClr>
                <a:schemeClr val="accent3"/>
              </a:buClr>
              <a:buNone/>
              <a:defRPr/>
            </a:pPr>
            <a:endParaRPr lang="en-US" sz="2400" dirty="0">
              <a:solidFill>
                <a:schemeClr val="bg1"/>
              </a:solidFill>
            </a:endParaRPr>
          </a:p>
          <a:p>
            <a:pPr fontAlgn="auto">
              <a:spcBef>
                <a:spcPts val="0"/>
              </a:spcBef>
              <a:spcAft>
                <a:spcPts val="0"/>
              </a:spcAft>
              <a:buFont typeface="Wingdings 2"/>
              <a:buChar char=""/>
              <a:defRPr/>
            </a:pPr>
            <a:r>
              <a:rPr lang="en-US" dirty="0">
                <a:solidFill>
                  <a:schemeClr val="bg1"/>
                </a:solidFill>
              </a:rPr>
              <a:t>Full Scope Audit</a:t>
            </a:r>
          </a:p>
          <a:p>
            <a:pPr marL="822960" lvl="2" indent="-192024" fontAlgn="auto">
              <a:spcAft>
                <a:spcPts val="0"/>
              </a:spcAft>
              <a:buClr>
                <a:schemeClr val="accent3"/>
              </a:buClr>
              <a:buFont typeface="Wingdings 2"/>
              <a:buChar char=""/>
              <a:defRPr/>
            </a:pPr>
            <a:r>
              <a:rPr lang="en-US" sz="2600" dirty="0">
                <a:solidFill>
                  <a:schemeClr val="bg1"/>
                </a:solidFill>
              </a:rPr>
              <a:t>Governmental Activities  </a:t>
            </a:r>
          </a:p>
          <a:p>
            <a:pPr marL="822960" lvl="2" indent="-192024" fontAlgn="auto">
              <a:spcAft>
                <a:spcPts val="0"/>
              </a:spcAft>
              <a:buClr>
                <a:schemeClr val="accent3"/>
              </a:buClr>
              <a:buFont typeface="Wingdings 2"/>
              <a:buChar char=""/>
              <a:defRPr/>
            </a:pPr>
            <a:r>
              <a:rPr lang="en-US" sz="2600" dirty="0">
                <a:solidFill>
                  <a:schemeClr val="bg1"/>
                </a:solidFill>
              </a:rPr>
              <a:t>Business-type Activities </a:t>
            </a:r>
          </a:p>
          <a:p>
            <a:pPr marL="822960" lvl="2" indent="-192024" fontAlgn="auto">
              <a:spcAft>
                <a:spcPts val="0"/>
              </a:spcAft>
              <a:buClr>
                <a:schemeClr val="accent3"/>
              </a:buClr>
              <a:buFont typeface="Wingdings 2"/>
              <a:buChar char=""/>
              <a:defRPr/>
            </a:pPr>
            <a:r>
              <a:rPr lang="en-US" sz="2600" dirty="0">
                <a:solidFill>
                  <a:schemeClr val="bg1"/>
                </a:solidFill>
              </a:rPr>
              <a:t>Component Units – EDC &amp; CDC</a:t>
            </a:r>
          </a:p>
          <a:p>
            <a:pPr marL="822960" lvl="2" indent="-192024" fontAlgn="auto">
              <a:spcAft>
                <a:spcPts val="0"/>
              </a:spcAft>
              <a:buClr>
                <a:schemeClr val="accent3"/>
              </a:buClr>
              <a:buFont typeface="Wingdings 2"/>
              <a:buChar char=""/>
              <a:defRPr/>
            </a:pPr>
            <a:r>
              <a:rPr lang="en-US" sz="2600" dirty="0">
                <a:solidFill>
                  <a:schemeClr val="bg1"/>
                </a:solidFill>
              </a:rPr>
              <a:t>Each Major Fund</a:t>
            </a:r>
          </a:p>
          <a:p>
            <a:pPr marL="822960" lvl="2" indent="-192024" fontAlgn="auto">
              <a:spcAft>
                <a:spcPts val="0"/>
              </a:spcAft>
              <a:buClr>
                <a:schemeClr val="accent3"/>
              </a:buClr>
              <a:buFont typeface="Wingdings 2"/>
              <a:buChar char=""/>
              <a:defRPr/>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98451"/>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400" dirty="0">
                <a:solidFill>
                  <a:schemeClr val="tx2">
                    <a:tint val="100000"/>
                    <a:shade val="90000"/>
                    <a:satMod val="250000"/>
                    <a:alpha val="100000"/>
                  </a:schemeClr>
                </a:solidFill>
              </a:rPr>
              <a:t>Financial Report </a:t>
            </a:r>
          </a:p>
        </p:txBody>
      </p:sp>
      <p:sp>
        <p:nvSpPr>
          <p:cNvPr id="3" name="Content Placeholder 2"/>
          <p:cNvSpPr>
            <a:spLocks noGrp="1"/>
          </p:cNvSpPr>
          <p:nvPr>
            <p:ph idx="1"/>
          </p:nvPr>
        </p:nvSpPr>
        <p:spPr>
          <a:xfrm>
            <a:off x="457200" y="1828800"/>
            <a:ext cx="8229600" cy="4343400"/>
          </a:xfrm>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200" dirty="0">
                <a:solidFill>
                  <a:schemeClr val="bg1"/>
                </a:solidFill>
              </a:rPr>
              <a:t>Table of Contents</a:t>
            </a:r>
            <a:endParaRPr lang="en-US" sz="2100" dirty="0">
              <a:solidFill>
                <a:schemeClr val="bg1"/>
              </a:solidFill>
            </a:endParaRPr>
          </a:p>
          <a:p>
            <a:pPr marL="822960" lvl="2" indent="-192024" fontAlgn="auto">
              <a:spcAft>
                <a:spcPts val="0"/>
              </a:spcAft>
              <a:buClr>
                <a:schemeClr val="accent3"/>
              </a:buClr>
              <a:buFont typeface="Wingdings 2"/>
              <a:buChar char=""/>
              <a:defRPr/>
            </a:pPr>
            <a:r>
              <a:rPr lang="en-US" sz="2400" dirty="0">
                <a:solidFill>
                  <a:schemeClr val="bg1"/>
                </a:solidFill>
              </a:rPr>
              <a:t>Independent Auditor’s Report (pgs. 1-2)</a:t>
            </a:r>
          </a:p>
          <a:p>
            <a:pPr marL="822960" lvl="2" indent="-192024" fontAlgn="auto">
              <a:spcAft>
                <a:spcPts val="0"/>
              </a:spcAft>
              <a:buClr>
                <a:schemeClr val="accent3"/>
              </a:buClr>
              <a:buFont typeface="Wingdings 2"/>
              <a:buChar char=""/>
              <a:defRPr/>
            </a:pPr>
            <a:r>
              <a:rPr lang="en-US" sz="2400" dirty="0">
                <a:solidFill>
                  <a:schemeClr val="bg1"/>
                </a:solidFill>
              </a:rPr>
              <a:t>Management’s Discussion and Analysis (pgs. 3-7)</a:t>
            </a:r>
          </a:p>
          <a:p>
            <a:pPr marL="822960" lvl="2" indent="-192024" fontAlgn="auto">
              <a:spcAft>
                <a:spcPts val="0"/>
              </a:spcAft>
              <a:buClr>
                <a:schemeClr val="accent3"/>
              </a:buClr>
              <a:buFont typeface="Wingdings 2"/>
              <a:buChar char=""/>
              <a:defRPr/>
            </a:pPr>
            <a:r>
              <a:rPr lang="en-US" sz="2400" dirty="0">
                <a:solidFill>
                  <a:schemeClr val="bg1"/>
                </a:solidFill>
              </a:rPr>
              <a:t>Government-Wide Financial Statements (pgs. 9-10)</a:t>
            </a:r>
          </a:p>
          <a:p>
            <a:pPr marL="822960" lvl="2" indent="-192024" fontAlgn="auto">
              <a:spcAft>
                <a:spcPts val="0"/>
              </a:spcAft>
              <a:buClr>
                <a:schemeClr val="accent3"/>
              </a:buClr>
              <a:buFont typeface="Wingdings 2"/>
              <a:buChar char=""/>
              <a:defRPr/>
            </a:pPr>
            <a:r>
              <a:rPr lang="en-US" sz="2400" dirty="0">
                <a:solidFill>
                  <a:schemeClr val="bg1"/>
                </a:solidFill>
              </a:rPr>
              <a:t>Fund Financial Statements (pgs. 11-17)</a:t>
            </a:r>
          </a:p>
          <a:p>
            <a:pPr marL="822960" lvl="2" indent="-192024" fontAlgn="auto">
              <a:spcAft>
                <a:spcPts val="0"/>
              </a:spcAft>
              <a:buClr>
                <a:schemeClr val="accent3"/>
              </a:buClr>
              <a:buFont typeface="Wingdings 2"/>
              <a:buChar char=""/>
              <a:defRPr/>
            </a:pPr>
            <a:r>
              <a:rPr lang="en-US" sz="2400" dirty="0">
                <a:solidFill>
                  <a:schemeClr val="bg1"/>
                </a:solidFill>
              </a:rPr>
              <a:t>Notes to Financial Statements (pgs. 19-49) </a:t>
            </a:r>
          </a:p>
          <a:p>
            <a:pPr marL="822960" lvl="2" indent="-192024" fontAlgn="auto">
              <a:spcAft>
                <a:spcPts val="0"/>
              </a:spcAft>
              <a:buClr>
                <a:schemeClr val="accent3"/>
              </a:buClr>
              <a:buFont typeface="Wingdings 2"/>
              <a:buChar char=""/>
              <a:defRPr/>
            </a:pPr>
            <a:r>
              <a:rPr lang="en-US" sz="2400" dirty="0">
                <a:solidFill>
                  <a:schemeClr val="bg1"/>
                </a:solidFill>
              </a:rPr>
              <a:t>Required Supplementary Information (pgs. 51-57)</a:t>
            </a:r>
          </a:p>
          <a:p>
            <a:pPr marL="822960" lvl="2" indent="-192024" fontAlgn="auto">
              <a:spcAft>
                <a:spcPts val="0"/>
              </a:spcAft>
              <a:buClr>
                <a:schemeClr val="accent3"/>
              </a:buClr>
              <a:buFont typeface="Wingdings 2"/>
              <a:buChar char=""/>
              <a:defRPr/>
            </a:pPr>
            <a:r>
              <a:rPr lang="en-US" sz="2400" dirty="0">
                <a:solidFill>
                  <a:schemeClr val="bg1"/>
                </a:solidFill>
              </a:rPr>
              <a:t>Other Supplementary Information (pgs. 60-69)</a:t>
            </a:r>
            <a:endParaRPr lang="en-US" sz="2400" dirty="0"/>
          </a:p>
          <a:p>
            <a:pPr marL="822960" lvl="2" indent="-192024" fontAlgn="auto">
              <a:spcAft>
                <a:spcPts val="0"/>
              </a:spcAft>
              <a:buClr>
                <a:schemeClr val="accent3"/>
              </a:buClr>
              <a:buFont typeface="Wingdings 2"/>
              <a:buChar char=""/>
              <a:defRPr/>
            </a:pPr>
            <a:endParaRPr lang="en-US" sz="2800" dirty="0"/>
          </a:p>
          <a:p>
            <a:pPr marL="822960" lvl="2" indent="-192024" fontAlgn="auto">
              <a:spcAft>
                <a:spcPts val="0"/>
              </a:spcAft>
              <a:buClr>
                <a:schemeClr val="accent3"/>
              </a:buClr>
              <a:buFont typeface="Wingdings 2"/>
              <a:buChar char=""/>
              <a:defRPr/>
            </a:pPr>
            <a:endParaRPr lang="en-US" sz="2800" dirty="0"/>
          </a:p>
          <a:p>
            <a:pPr marL="630936" lvl="2" indent="0" fontAlgn="auto">
              <a:spcAft>
                <a:spcPts val="0"/>
              </a:spcAft>
              <a:buClr>
                <a:schemeClr val="accent3"/>
              </a:buClr>
              <a:buNone/>
              <a:defRPr/>
            </a:pPr>
            <a:endParaRPr lang="en-US" dirty="0"/>
          </a:p>
          <a:p>
            <a:pPr marL="0" indent="0" fontAlgn="auto">
              <a:spcBef>
                <a:spcPts val="0"/>
              </a:spcBef>
              <a:spcAft>
                <a:spcPts val="0"/>
              </a:spcAft>
              <a:buNone/>
              <a:defRPr/>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7" y="3810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000" dirty="0">
                <a:solidFill>
                  <a:schemeClr val="tx2">
                    <a:tint val="100000"/>
                    <a:shade val="90000"/>
                    <a:satMod val="250000"/>
                    <a:alpha val="100000"/>
                  </a:schemeClr>
                </a:solidFill>
              </a:rPr>
              <a:t>Overview of Audit Results</a:t>
            </a:r>
          </a:p>
        </p:txBody>
      </p:sp>
      <p:sp>
        <p:nvSpPr>
          <p:cNvPr id="3" name="Content Placeholder 2"/>
          <p:cNvSpPr>
            <a:spLocks noGrp="1"/>
          </p:cNvSpPr>
          <p:nvPr>
            <p:ph idx="1"/>
          </p:nvPr>
        </p:nvSpPr>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000" dirty="0">
                <a:solidFill>
                  <a:schemeClr val="bg1"/>
                </a:solidFill>
              </a:rPr>
              <a:t>Independent Auditors Report (pgs. 1-2) </a:t>
            </a:r>
          </a:p>
          <a:p>
            <a:pPr marL="868680" lvl="1" indent="-457200" fontAlgn="auto">
              <a:spcAft>
                <a:spcPts val="0"/>
              </a:spcAft>
              <a:defRPr/>
            </a:pPr>
            <a:r>
              <a:rPr lang="en-US" sz="3000" dirty="0">
                <a:solidFill>
                  <a:schemeClr val="bg1"/>
                </a:solidFill>
              </a:rPr>
              <a:t>Unmodified Audit Opinion </a:t>
            </a:r>
          </a:p>
          <a:p>
            <a:pPr marL="868680" lvl="1" indent="-457200" fontAlgn="auto">
              <a:spcAft>
                <a:spcPts val="0"/>
              </a:spcAft>
              <a:defRPr/>
            </a:pPr>
            <a:r>
              <a:rPr lang="en-US" sz="3000" dirty="0">
                <a:solidFill>
                  <a:schemeClr val="bg1"/>
                </a:solidFill>
              </a:rPr>
              <a:t>“Clean Opinion”</a:t>
            </a:r>
          </a:p>
          <a:p>
            <a:pPr marL="868680" lvl="1" indent="-457200" fontAlgn="auto">
              <a:spcAft>
                <a:spcPts val="0"/>
              </a:spcAft>
              <a:defRPr/>
            </a:pPr>
            <a:r>
              <a:rPr lang="en-US" sz="3000" dirty="0">
                <a:solidFill>
                  <a:schemeClr val="bg1"/>
                </a:solidFill>
              </a:rPr>
              <a:t>All Standard Language</a:t>
            </a:r>
          </a:p>
          <a:p>
            <a:pPr marL="868680" lvl="1" indent="-457200" fontAlgn="auto">
              <a:spcAft>
                <a:spcPts val="0"/>
              </a:spcAft>
              <a:defRPr/>
            </a:pPr>
            <a:endParaRPr lang="en-US" sz="30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9465"/>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3831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Full Accrual Basis:</a:t>
            </a:r>
          </a:p>
          <a:p>
            <a:pPr marL="640080" lvl="1" algn="just" fontAlgn="auto">
              <a:spcAft>
                <a:spcPts val="0"/>
              </a:spcAft>
              <a:defRPr/>
            </a:pPr>
            <a:r>
              <a:rPr lang="en-US" sz="2800" dirty="0">
                <a:solidFill>
                  <a:schemeClr val="bg1"/>
                </a:solidFill>
              </a:rPr>
              <a:t>Net position of City is $39,215,198 (pg. 9) at FY21.</a:t>
            </a:r>
          </a:p>
          <a:p>
            <a:pPr marL="640080" lvl="1" algn="just" fontAlgn="auto">
              <a:spcAft>
                <a:spcPts val="0"/>
              </a:spcAft>
              <a:defRPr/>
            </a:pPr>
            <a:r>
              <a:rPr lang="en-US" sz="2800" dirty="0">
                <a:solidFill>
                  <a:schemeClr val="bg1"/>
                </a:solidFill>
              </a:rPr>
              <a:t>Overall, net position of the City increased by $16,425,305 (pg. 10) or 72%. </a:t>
            </a:r>
          </a:p>
          <a:p>
            <a:pPr marL="822642" lvl="2" algn="just" fontAlgn="auto">
              <a:spcAft>
                <a:spcPts val="0"/>
              </a:spcAft>
              <a:defRPr/>
            </a:pPr>
            <a:r>
              <a:rPr lang="en-US" sz="2500" dirty="0">
                <a:solidFill>
                  <a:schemeClr val="bg1"/>
                </a:solidFill>
              </a:rPr>
              <a:t>$11,517,612 of the increase is due to capital grants and contributions from developers.</a:t>
            </a:r>
          </a:p>
          <a:p>
            <a:pPr marL="640080" lvl="1" algn="just" fontAlgn="auto">
              <a:spcAft>
                <a:spcPts val="0"/>
              </a:spcAft>
              <a:defRPr/>
            </a:pPr>
            <a:r>
              <a:rPr lang="en-US" sz="2800" dirty="0">
                <a:solidFill>
                  <a:schemeClr val="bg1"/>
                </a:solidFill>
              </a:rPr>
              <a:t>Unrestricted net position of the City is $4,487,570 (pg. 9) at FY21.  This is an increase of $2,343,986 from FY20.</a:t>
            </a:r>
          </a:p>
          <a:p>
            <a:pP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6562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This is year 7 for GASB Standard #68 – </a:t>
            </a:r>
            <a:r>
              <a:rPr lang="en-US" sz="2800" i="1" dirty="0">
                <a:solidFill>
                  <a:schemeClr val="bg1"/>
                </a:solidFill>
              </a:rPr>
              <a:t>Accounting and Financial Reporting for Pensions</a:t>
            </a:r>
          </a:p>
          <a:p>
            <a:pPr algn="just" fontAlgn="auto">
              <a:spcBef>
                <a:spcPts val="0"/>
              </a:spcBef>
              <a:spcAft>
                <a:spcPts val="0"/>
              </a:spcAft>
              <a:buFont typeface="Wingdings 2"/>
              <a:buChar char=""/>
              <a:defRPr/>
            </a:pPr>
            <a:endParaRPr lang="en-US" sz="2800" i="1"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TMRS has estimated the City’s pension liability to be $471,600 (pg. 9) at FY21.</a:t>
            </a:r>
          </a:p>
          <a:p>
            <a:pPr lvl="1" algn="just" fontAlgn="auto">
              <a:spcBef>
                <a:spcPts val="0"/>
              </a:spcBef>
              <a:spcAft>
                <a:spcPts val="0"/>
              </a:spcAft>
              <a:buFont typeface="Wingdings 2"/>
              <a:buChar char=""/>
              <a:defRPr/>
            </a:pPr>
            <a:endParaRPr lang="en-US" sz="2400"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The Schedule of Changes in Net Pension Liability and Related Ratios (pg. 52) shows the City’s pension is 92% funded at FY21. </a:t>
            </a:r>
          </a:p>
          <a:p>
            <a:pP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3985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a:solidFill>
                  <a:schemeClr val="bg1"/>
                </a:solidFill>
              </a:rPr>
              <a:t>This is year 4 for GASB Standard #75 – </a:t>
            </a:r>
            <a:r>
              <a:rPr lang="en-US" sz="2800" i="1" dirty="0">
                <a:solidFill>
                  <a:schemeClr val="bg1"/>
                </a:solidFill>
              </a:rPr>
              <a:t>Accounting and Financial Reporting for Postemployment Benefits Other than Pensions (OPEB)</a:t>
            </a:r>
          </a:p>
          <a:p>
            <a:pPr algn="just" fontAlgn="auto">
              <a:spcBef>
                <a:spcPts val="0"/>
              </a:spcBef>
              <a:spcAft>
                <a:spcPts val="0"/>
              </a:spcAft>
              <a:buFont typeface="Wingdings 2"/>
              <a:buChar char=""/>
              <a:defRPr/>
            </a:pPr>
            <a:endParaRPr lang="en-US" sz="2800" i="1" dirty="0">
              <a:solidFill>
                <a:schemeClr val="bg1"/>
              </a:solidFill>
            </a:endParaRPr>
          </a:p>
          <a:p>
            <a:pPr lvl="1" algn="just" fontAlgn="auto">
              <a:spcBef>
                <a:spcPts val="0"/>
              </a:spcBef>
              <a:spcAft>
                <a:spcPts val="0"/>
              </a:spcAft>
              <a:buFont typeface="Wingdings 2"/>
              <a:buChar char=""/>
              <a:defRPr/>
            </a:pPr>
            <a:r>
              <a:rPr lang="en-US" sz="2400" dirty="0">
                <a:solidFill>
                  <a:schemeClr val="bg1"/>
                </a:solidFill>
              </a:rPr>
              <a:t>TMRS has estimated the City’s OPEB liability to be $121,722 (pg. 9) at FY21.</a:t>
            </a:r>
          </a:p>
          <a:p>
            <a:pPr lvl="1" algn="just" fontAlgn="auto">
              <a:spcBef>
                <a:spcPts val="0"/>
              </a:spcBef>
              <a:spcAft>
                <a:spcPts val="0"/>
              </a:spcAft>
              <a:buFont typeface="Wingdings 2"/>
              <a:buChar char=""/>
              <a:defRPr/>
            </a:pPr>
            <a:endParaRPr lang="en-US" sz="2400" dirty="0">
              <a:solidFill>
                <a:schemeClr val="bg1"/>
              </a:solidFill>
            </a:endParaRPr>
          </a:p>
          <a:p>
            <a:pPr>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5522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a:solidFill>
                  <a:schemeClr val="tx2">
                    <a:tint val="100000"/>
                    <a:shade val="90000"/>
                    <a:satMod val="250000"/>
                    <a:alpha val="100000"/>
                  </a:schemeClr>
                </a:solidFill>
              </a:rPr>
              <a:t>Financial Highlights – </a:t>
            </a:r>
            <a:br>
              <a:rPr lang="en-US" sz="3200" dirty="0">
                <a:solidFill>
                  <a:schemeClr val="tx2">
                    <a:tint val="100000"/>
                    <a:shade val="90000"/>
                    <a:satMod val="250000"/>
                    <a:alpha val="100000"/>
                  </a:schemeClr>
                </a:solidFill>
              </a:rPr>
            </a:br>
            <a:r>
              <a:rPr lang="en-US" sz="3200" dirty="0">
                <a:solidFill>
                  <a:schemeClr val="tx2">
                    <a:tint val="100000"/>
                    <a:shade val="90000"/>
                    <a:satMod val="250000"/>
                    <a:alpha val="100000"/>
                  </a:schemeClr>
                </a:solidFill>
              </a:rPr>
              <a:t>Fund Statements – General Fund</a:t>
            </a:r>
          </a:p>
        </p:txBody>
      </p:sp>
      <p:sp>
        <p:nvSpPr>
          <p:cNvPr id="3" name="Content Placeholder 2"/>
          <p:cNvSpPr>
            <a:spLocks noGrp="1"/>
          </p:cNvSpPr>
          <p:nvPr>
            <p:ph idx="1"/>
          </p:nvPr>
        </p:nvSpPr>
        <p:spPr>
          <a:xfrm>
            <a:off x="457200" y="1646238"/>
            <a:ext cx="8382000" cy="4754562"/>
          </a:xfrm>
        </p:spPr>
        <p:txBody>
          <a:bodyPr>
            <a:normAutofit/>
          </a:bodyPr>
          <a:lstStyle/>
          <a:p>
            <a:pPr algn="just" fontAlgn="auto">
              <a:spcBef>
                <a:spcPts val="0"/>
              </a:spcBef>
              <a:spcAft>
                <a:spcPts val="0"/>
              </a:spcAft>
              <a:buFont typeface="Wingdings 2"/>
              <a:buChar char=""/>
              <a:defRPr/>
            </a:pPr>
            <a:r>
              <a:rPr lang="en-US" sz="2800" dirty="0">
                <a:solidFill>
                  <a:schemeClr val="bg1"/>
                </a:solidFill>
              </a:rPr>
              <a:t>General Fund unassigned fund balances (pg. 11): </a:t>
            </a:r>
          </a:p>
          <a:p>
            <a:pPr marL="640080" lvl="1" algn="just" fontAlgn="auto">
              <a:spcAft>
                <a:spcPts val="0"/>
              </a:spcAft>
              <a:defRPr/>
            </a:pPr>
            <a:r>
              <a:rPr lang="en-US" sz="2400" dirty="0">
                <a:solidFill>
                  <a:schemeClr val="bg1"/>
                </a:solidFill>
              </a:rPr>
              <a:t>$2,708,762 at FY21</a:t>
            </a:r>
          </a:p>
          <a:p>
            <a:pPr marL="640080" lvl="1" algn="just" fontAlgn="auto">
              <a:spcAft>
                <a:spcPts val="0"/>
              </a:spcAft>
              <a:defRPr/>
            </a:pPr>
            <a:r>
              <a:rPr lang="en-US" sz="2400" dirty="0">
                <a:solidFill>
                  <a:schemeClr val="bg1"/>
                </a:solidFill>
              </a:rPr>
              <a:t>$1,644,336 at FY20</a:t>
            </a:r>
          </a:p>
          <a:p>
            <a:pPr marL="640080" lvl="1" algn="just" fontAlgn="auto">
              <a:spcAft>
                <a:spcPts val="0"/>
              </a:spcAft>
              <a:defRPr/>
            </a:pPr>
            <a:r>
              <a:rPr lang="en-US" sz="2400" dirty="0">
                <a:solidFill>
                  <a:schemeClr val="bg1"/>
                </a:solidFill>
              </a:rPr>
              <a:t>Increase of $1,064,426</a:t>
            </a:r>
          </a:p>
          <a:p>
            <a:pPr marL="640080" lvl="1" algn="just" fontAlgn="auto">
              <a:spcAft>
                <a:spcPts val="0"/>
              </a:spcAft>
              <a:defRPr/>
            </a:pPr>
            <a:r>
              <a:rPr lang="en-US" sz="2400" dirty="0">
                <a:solidFill>
                  <a:schemeClr val="bg1"/>
                </a:solidFill>
              </a:rPr>
              <a:t>These funds can be used to meet the City’s ongoing obligations.</a:t>
            </a:r>
          </a:p>
          <a:p>
            <a:pPr marL="640080" lvl="1" algn="just" fontAlgn="auto">
              <a:spcAft>
                <a:spcPts val="0"/>
              </a:spcAft>
              <a:defRPr/>
            </a:pPr>
            <a:r>
              <a:rPr lang="en-US" sz="2400" dirty="0">
                <a:solidFill>
                  <a:schemeClr val="bg1"/>
                </a:solidFill>
              </a:rPr>
              <a:t>Balances represent 5.8 months reserves at FY21.</a:t>
            </a:r>
          </a:p>
          <a:p>
            <a:pPr marL="640080" lvl="1" algn="just" fontAlgn="auto">
              <a:spcAft>
                <a:spcPts val="0"/>
              </a:spcAft>
              <a:defRPr/>
            </a:pPr>
            <a:r>
              <a:rPr lang="en-US" sz="2400" dirty="0">
                <a:solidFill>
                  <a:schemeClr val="bg1"/>
                </a:solidFill>
              </a:rPr>
              <a:t>3 to 6 months reserves are optimal.</a:t>
            </a:r>
          </a:p>
          <a:p>
            <a:pPr marL="640080" lvl="1" fontAlgn="auto">
              <a:spcAft>
                <a:spcPts val="0"/>
              </a:spcAft>
              <a:defRPr/>
            </a:pPr>
            <a:endParaRPr lang="en-US" sz="24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4921</TotalTime>
  <Words>1097</Words>
  <Application>Microsoft Office PowerPoint</Application>
  <PresentationFormat>On-screen Show (4:3)</PresentationFormat>
  <Paragraphs>143</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Rockwell</vt:lpstr>
      <vt:lpstr>Wingdings 2</vt:lpstr>
      <vt:lpstr>Foundry</vt:lpstr>
      <vt:lpstr>City of Van Alstyne 2021 Annual Financial Report</vt:lpstr>
      <vt:lpstr>Agenda</vt:lpstr>
      <vt:lpstr>Objectives &amp; Scope of Audit</vt:lpstr>
      <vt:lpstr>Financial Report </vt:lpstr>
      <vt:lpstr>Overview of Audit Results</vt:lpstr>
      <vt:lpstr>Financial Highlights –  Government-Wide Statements</vt:lpstr>
      <vt:lpstr>Financial Highlights –  Government-Wide Statements</vt:lpstr>
      <vt:lpstr>Financial Highlights –  Government-Wide Statements</vt:lpstr>
      <vt:lpstr>Financial Highlights –  Fund Statements – General Fund</vt:lpstr>
      <vt:lpstr>Financial Highlights –  Fund Statements – Water &amp; Sewer </vt:lpstr>
      <vt:lpstr>Financial Highlights –  Component Units</vt:lpstr>
      <vt:lpstr>Communication to Council</vt:lpstr>
      <vt:lpstr>Required Governance Communications Letter</vt:lpstr>
      <vt:lpstr>Communication of Material  Weakness-EDC &amp; CDC</vt:lpstr>
      <vt:lpstr> Recommendations Letter</vt:lpstr>
      <vt:lpstr> Recommendations Letter</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CITP Audit Review</dc:title>
  <dc:creator>Tom Gregg</dc:creator>
  <cp:lastModifiedBy>Tiffanie McDaniel</cp:lastModifiedBy>
  <cp:revision>304</cp:revision>
  <cp:lastPrinted>2022-06-09T19:06:38Z</cp:lastPrinted>
  <dcterms:created xsi:type="dcterms:W3CDTF">2009-09-24T02:25:27Z</dcterms:created>
  <dcterms:modified xsi:type="dcterms:W3CDTF">2022-06-14T15:26:49Z</dcterms:modified>
</cp:coreProperties>
</file>