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4"/>
    <p:sldMasterId id="2147483817" r:id="rId5"/>
    <p:sldMasterId id="2147483847" r:id="rId6"/>
    <p:sldMasterId id="2147483856" r:id="rId7"/>
    <p:sldMasterId id="2147483928" r:id="rId8"/>
  </p:sldMasterIdLst>
  <p:notesMasterIdLst>
    <p:notesMasterId r:id="rId27"/>
  </p:notesMasterIdLst>
  <p:handoutMasterIdLst>
    <p:handoutMasterId r:id="rId28"/>
  </p:handoutMasterIdLst>
  <p:sldIdLst>
    <p:sldId id="256" r:id="rId9"/>
    <p:sldId id="257" r:id="rId10"/>
    <p:sldId id="258" r:id="rId11"/>
    <p:sldId id="259" r:id="rId12"/>
    <p:sldId id="307" r:id="rId13"/>
    <p:sldId id="308" r:id="rId14"/>
    <p:sldId id="317" r:id="rId15"/>
    <p:sldId id="323" r:id="rId16"/>
    <p:sldId id="330" r:id="rId17"/>
    <p:sldId id="264" r:id="rId18"/>
    <p:sldId id="303" r:id="rId19"/>
    <p:sldId id="313" r:id="rId20"/>
    <p:sldId id="328" r:id="rId21"/>
    <p:sldId id="325" r:id="rId22"/>
    <p:sldId id="263" r:id="rId23"/>
    <p:sldId id="318" r:id="rId24"/>
    <p:sldId id="329" r:id="rId25"/>
    <p:sldId id="296" r:id="rId2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C4C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1B839-4D91-4E3C-8EE5-55DBBBDB0C18}" v="1" dt="2023-07-11T21:45:22.894"/>
    <p1510:client id="{86AB2E9A-AB45-4127-A7CE-49AF52022AF4}" v="2" dt="2023-07-11T04:00:14.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550" autoAdjust="0"/>
  </p:normalViewPr>
  <p:slideViewPr>
    <p:cSldViewPr>
      <p:cViewPr varScale="1">
        <p:scale>
          <a:sx n="108" d="100"/>
          <a:sy n="108" d="100"/>
        </p:scale>
        <p:origin x="17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2B541DB4-1916-48F7-A432-A655F7259442}" type="datetimeFigureOut">
              <a:rPr lang="en-US" smtClean="0"/>
              <a:t>8/16/2023</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C33CC0AA-8AA2-4091-8A1F-7FEE1D746EAE}" type="slidenum">
              <a:rPr lang="en-US" smtClean="0"/>
              <a:t>‹#›</a:t>
            </a:fld>
            <a:endParaRPr lang="en-US" dirty="0"/>
          </a:p>
        </p:txBody>
      </p:sp>
    </p:spTree>
    <p:extLst>
      <p:ext uri="{BB962C8B-B14F-4D97-AF65-F5344CB8AC3E}">
        <p14:creationId xmlns:p14="http://schemas.microsoft.com/office/powerpoint/2010/main" val="335112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69ED2D8B-9968-43B4-8ED2-F6FA9975E4BD}" type="datetimeFigureOut">
              <a:rPr lang="en-US" smtClean="0"/>
              <a:t>8/16/2023</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1D221A29-38D6-4E01-9C09-597C30A4106A}" type="slidenum">
              <a:rPr lang="en-US" smtClean="0"/>
              <a:t>‹#›</a:t>
            </a:fld>
            <a:endParaRPr lang="en-US" dirty="0"/>
          </a:p>
        </p:txBody>
      </p:sp>
    </p:spTree>
    <p:extLst>
      <p:ext uri="{BB962C8B-B14F-4D97-AF65-F5344CB8AC3E}">
        <p14:creationId xmlns:p14="http://schemas.microsoft.com/office/powerpoint/2010/main" val="123880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CAE9D7-728D-40F9-B5F0-F2A03E6061F9}"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39238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CAE9D7-728D-40F9-B5F0-F2A03E6061F9}"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3233143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ubtitle 2"/>
          <p:cNvSpPr>
            <a:spLocks noGrp="1"/>
          </p:cNvSpPr>
          <p:nvPr>
            <p:ph type="subTitle" idx="1"/>
          </p:nvPr>
        </p:nvSpPr>
        <p:spPr>
          <a:xfrm>
            <a:off x="287020" y="1828799"/>
            <a:ext cx="7315200" cy="2475725"/>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Rectangle 5"/>
          <p:cNvSpPr/>
          <p:nvPr userDrawn="1"/>
        </p:nvSpPr>
        <p:spPr>
          <a:xfrm>
            <a:off x="304800" y="1447800"/>
            <a:ext cx="779381" cy="261610"/>
          </a:xfrm>
          <a:prstGeom prst="rect">
            <a:avLst/>
          </a:prstGeom>
        </p:spPr>
        <p:txBody>
          <a:bodyPr wrap="none">
            <a:spAutoFit/>
          </a:bodyPr>
          <a:lstStyle/>
          <a:p>
            <a:pPr marL="342900" marR="0" lvl="0" indent="-342900" algn="l" defTabSz="457200" rtl="0" eaLnBrk="0" fontAlgn="base" latinLnBrk="0" hangingPunct="0">
              <a:lnSpc>
                <a:spcPct val="100000"/>
              </a:lnSpc>
              <a:spcBef>
                <a:spcPct val="20000"/>
              </a:spcBef>
              <a:spcAft>
                <a:spcPct val="0"/>
              </a:spcAft>
              <a:buClrTx/>
              <a:buSzTx/>
              <a:buFont typeface="Arial" pitchFamily="34" charset="0"/>
              <a:buNone/>
              <a:tabLst/>
              <a:defRPr/>
            </a:pPr>
            <a:r>
              <a:rPr kumimoji="0" 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Contacts:</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1786"/>
            <a:ext cx="2907792" cy="810768"/>
          </a:xfrm>
          <a:prstGeom prst="rect">
            <a:avLst/>
          </a:prstGeom>
        </p:spPr>
      </p:pic>
    </p:spTree>
    <p:extLst>
      <p:ext uri="{BB962C8B-B14F-4D97-AF65-F5344CB8AC3E}">
        <p14:creationId xmlns:p14="http://schemas.microsoft.com/office/powerpoint/2010/main" val="259975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4365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4530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997274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4228157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576345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pic>
        <p:nvPicPr>
          <p:cNvPr id="7" name="Picture 10"/>
          <p:cNvPicPr>
            <a:picLocks noChangeAspect="1"/>
          </p:cNvPicPr>
          <p:nvPr/>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77389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19" name="Picture 10"/>
          <p:cNvPicPr>
            <a:picLocks noChangeAspect="1"/>
          </p:cNvPicPr>
          <p:nvPr userDrawn="1"/>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9809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Slide Number Placeholder 5"/>
          <p:cNvSpPr>
            <a:spLocks noGrp="1"/>
          </p:cNvSpPr>
          <p:nvPr>
            <p:ph type="sldNum" sz="quarter" idx="19"/>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2721891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20"/>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8" name="Picture 10"/>
          <p:cNvPicPr>
            <a:picLocks noChangeAspect="1"/>
          </p:cNvPicPr>
          <p:nvPr userDrawn="1"/>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Tree>
    <p:extLst>
      <p:ext uri="{BB962C8B-B14F-4D97-AF65-F5344CB8AC3E}">
        <p14:creationId xmlns:p14="http://schemas.microsoft.com/office/powerpoint/2010/main" val="3645710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3"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8"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3856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ubtitle 2"/>
          <p:cNvSpPr>
            <a:spLocks noGrp="1"/>
          </p:cNvSpPr>
          <p:nvPr>
            <p:ph type="subTitle" idx="1"/>
          </p:nvPr>
        </p:nvSpPr>
        <p:spPr>
          <a:xfrm>
            <a:off x="287020" y="1828799"/>
            <a:ext cx="3294380" cy="2438401"/>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Rectangle 6"/>
          <p:cNvSpPr/>
          <p:nvPr userDrawn="1"/>
        </p:nvSpPr>
        <p:spPr>
          <a:xfrm>
            <a:off x="304800" y="1447800"/>
            <a:ext cx="740908" cy="261610"/>
          </a:xfrm>
          <a:prstGeom prst="rect">
            <a:avLst/>
          </a:prstGeom>
        </p:spPr>
        <p:txBody>
          <a:bodyPr wrap="none">
            <a:spAutoFit/>
          </a:bodyPr>
          <a:lstStyle/>
          <a:p>
            <a:pPr marL="342900" marR="0" lvl="0" indent="-342900" algn="l" defTabSz="457200" rtl="0" eaLnBrk="0" fontAlgn="base" latinLnBrk="0" hangingPunct="0">
              <a:lnSpc>
                <a:spcPct val="100000"/>
              </a:lnSpc>
              <a:spcBef>
                <a:spcPct val="20000"/>
              </a:spcBef>
              <a:spcAft>
                <a:spcPct val="0"/>
              </a:spcAft>
              <a:buClrTx/>
              <a:buSzTx/>
              <a:buFont typeface="Arial" pitchFamily="34" charset="0"/>
              <a:buNone/>
              <a:tabLst/>
              <a:defRPr/>
            </a:pPr>
            <a:r>
              <a:rPr kumimoji="0" 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Contacts</a:t>
            </a:r>
          </a:p>
        </p:txBody>
      </p:sp>
      <p:sp>
        <p:nvSpPr>
          <p:cNvPr id="14" name="Content Placeholder 13"/>
          <p:cNvSpPr>
            <a:spLocks noGrp="1"/>
          </p:cNvSpPr>
          <p:nvPr>
            <p:ph sz="quarter" idx="16"/>
          </p:nvPr>
        </p:nvSpPr>
        <p:spPr>
          <a:xfrm>
            <a:off x="3810000" y="1828800"/>
            <a:ext cx="3581400" cy="2438400"/>
          </a:xfrm>
          <a:prstGeom prst="rect">
            <a:avLst/>
          </a:prstGeom>
        </p:spPr>
        <p:txBody>
          <a:bodyPr/>
          <a:lstStyle>
            <a:lvl1pPr marL="0" indent="0">
              <a:buNone/>
              <a:defRPr sz="1100">
                <a:latin typeface="Arial" pitchFamily="34" charset="0"/>
                <a:cs typeface="Arial" pitchFamily="34" charset="0"/>
              </a:defRPr>
            </a:lvl1pPr>
          </a:lstStyle>
          <a:p>
            <a:pPr lvl="0"/>
            <a:r>
              <a:rPr lang="en-US" dirty="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7700" y="377459"/>
            <a:ext cx="3027499" cy="931902"/>
          </a:xfrm>
          <a:prstGeom prst="rect">
            <a:avLst/>
          </a:prstGeom>
        </p:spPr>
      </p:pic>
    </p:spTree>
    <p:extLst>
      <p:ext uri="{BB962C8B-B14F-4D97-AF65-F5344CB8AC3E}">
        <p14:creationId xmlns:p14="http://schemas.microsoft.com/office/powerpoint/2010/main" val="4258575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6"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4734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2389378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298071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90485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3257435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Tree>
    <p:extLst>
      <p:ext uri="{BB962C8B-B14F-4D97-AF65-F5344CB8AC3E}">
        <p14:creationId xmlns:p14="http://schemas.microsoft.com/office/powerpoint/2010/main" val="3132917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2163399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Bullet Columns v2">
    <p:spTree>
      <p:nvGrpSpPr>
        <p:cNvPr id="1" name=""/>
        <p:cNvGrpSpPr/>
        <p:nvPr/>
      </p:nvGrpSpPr>
      <p:grpSpPr>
        <a:xfrm>
          <a:off x="0" y="0"/>
          <a:ext cx="0" cy="0"/>
          <a:chOff x="0" y="0"/>
          <a:chExt cx="0" cy="0"/>
        </a:xfrm>
      </p:grpSpPr>
      <p:sp>
        <p:nvSpPr>
          <p:cNvPr id="29" name="Text Placeholder 10"/>
          <p:cNvSpPr>
            <a:spLocks noGrp="1"/>
          </p:cNvSpPr>
          <p:nvPr>
            <p:ph type="body" sz="quarter" idx="29"/>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0" name="Text Placeholder 10"/>
          <p:cNvSpPr>
            <a:spLocks noGrp="1"/>
          </p:cNvSpPr>
          <p:nvPr>
            <p:ph type="body" sz="quarter" idx="30"/>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1" name="Slide Number Placeholder 5"/>
          <p:cNvSpPr>
            <a:spLocks noGrp="1"/>
          </p:cNvSpPr>
          <p:nvPr>
            <p:ph type="sldNum" sz="quarter" idx="31"/>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32"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33"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34"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35"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36"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45"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46"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47"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4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9"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0"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1"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2"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3"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4"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5"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6"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7"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8"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9"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0"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1"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2"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3"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Tree>
    <p:extLst>
      <p:ext uri="{BB962C8B-B14F-4D97-AF65-F5344CB8AC3E}">
        <p14:creationId xmlns:p14="http://schemas.microsoft.com/office/powerpoint/2010/main" val="10479742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wo Bullet Columns v2 no subtitle">
    <p:spTree>
      <p:nvGrpSpPr>
        <p:cNvPr id="1" name=""/>
        <p:cNvGrpSpPr/>
        <p:nvPr/>
      </p:nvGrpSpPr>
      <p:grpSpPr>
        <a:xfrm>
          <a:off x="0" y="0"/>
          <a:ext cx="0" cy="0"/>
          <a:chOff x="0" y="0"/>
          <a:chExt cx="0" cy="0"/>
        </a:xfrm>
      </p:grpSpPr>
      <p:pic>
        <p:nvPicPr>
          <p:cNvPr id="19"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20"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21"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22"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23"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24"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25"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26"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2"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3"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4"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5"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6"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7"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8"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7"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38"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9"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0"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1"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2"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3"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4"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1" name="Text Placeholder 10"/>
          <p:cNvSpPr>
            <a:spLocks noGrp="1"/>
          </p:cNvSpPr>
          <p:nvPr>
            <p:ph type="body" sz="quarter" idx="2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8" name="Slide Number Placeholder 5"/>
          <p:cNvSpPr>
            <a:spLocks noGrp="1"/>
          </p:cNvSpPr>
          <p:nvPr>
            <p:ph type="sldNum" sz="quarter" idx="30"/>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31271717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2" cy="4624292"/>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278612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8" name="Text Placeholder 10"/>
          <p:cNvSpPr>
            <a:spLocks noGrp="1"/>
          </p:cNvSpPr>
          <p:nvPr>
            <p:ph type="body" sz="quarter" idx="15"/>
          </p:nvPr>
        </p:nvSpPr>
        <p:spPr>
          <a:xfrm>
            <a:off x="274320" y="309563"/>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
          </p:nvPr>
        </p:nvSpPr>
        <p:spPr>
          <a:xfrm>
            <a:off x="1609725" y="914400"/>
            <a:ext cx="5516880" cy="4612005"/>
          </a:xfrm>
          <a:prstGeom prst="rect">
            <a:avLst/>
          </a:prstGeom>
        </p:spPr>
        <p:txBody>
          <a:bodyPr/>
          <a:lstStyle>
            <a:lvl1pPr>
              <a:buFont typeface="Wingdings" pitchFamily="2" charset="2"/>
              <a:buNone/>
              <a:defRPr lang="en-US" sz="14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7796220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5" name="Content Placeholder 14"/>
          <p:cNvSpPr>
            <a:spLocks noGrp="1"/>
          </p:cNvSpPr>
          <p:nvPr>
            <p:ph sz="quarter" idx="24"/>
          </p:nvPr>
        </p:nvSpPr>
        <p:spPr>
          <a:xfrm>
            <a:off x="1828800" y="914400"/>
            <a:ext cx="6781800" cy="4724400"/>
          </a:xfrm>
          <a:prstGeom prst="rect">
            <a:avLst/>
          </a:prstGeom>
        </p:spPr>
        <p:txBody>
          <a:bodyPr/>
          <a:lstStyle>
            <a:lvl1pPr>
              <a:buNone/>
              <a:defRPr sz="1400">
                <a:latin typeface="+mj-lt"/>
              </a:defRPr>
            </a:lvl1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endParaRPr lang="en-US" dirty="0"/>
          </a:p>
        </p:txBody>
      </p:sp>
      <p:sp>
        <p:nvSpPr>
          <p:cNvPr id="11" name="Content Placeholder 2"/>
          <p:cNvSpPr>
            <a:spLocks noGrp="1"/>
          </p:cNvSpPr>
          <p:nvPr>
            <p:ph idx="23" hasCustomPrompt="1"/>
          </p:nvPr>
        </p:nvSpPr>
        <p:spPr>
          <a:xfrm>
            <a:off x="152400" y="2819400"/>
            <a:ext cx="1523999" cy="2819400"/>
          </a:xfrm>
          <a:prstGeom prst="rect">
            <a:avLst/>
          </a:prstGeom>
        </p:spPr>
        <p:txBody>
          <a:bodyPr/>
          <a:lstStyle>
            <a:lvl1pPr marL="0" indent="0" algn="l">
              <a:spcBef>
                <a:spcPts val="300"/>
              </a:spcBef>
              <a:spcAft>
                <a:spcPts val="300"/>
              </a:spcAft>
              <a:buFontTx/>
              <a:buNone/>
              <a:defRPr sz="110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Tree>
    <p:extLst>
      <p:ext uri="{BB962C8B-B14F-4D97-AF65-F5344CB8AC3E}">
        <p14:creationId xmlns:p14="http://schemas.microsoft.com/office/powerpoint/2010/main" val="1288519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ext Placeholder 10"/>
          <p:cNvSpPr>
            <a:spLocks noGrp="1"/>
          </p:cNvSpPr>
          <p:nvPr>
            <p:ph type="body" sz="quarter" idx="13" hasCustomPrompt="1"/>
          </p:nvPr>
        </p:nvSpPr>
        <p:spPr>
          <a:xfrm>
            <a:off x="287020" y="6391556"/>
            <a:ext cx="2176780" cy="331974"/>
          </a:xfrm>
          <a:prstGeom prst="rect">
            <a:avLst/>
          </a:prstGeom>
        </p:spPr>
        <p:txBody>
          <a:bodyPr vert="horz"/>
          <a:lstStyle>
            <a:lvl1pPr algn="l">
              <a:buNone/>
              <a:defRPr sz="1200">
                <a:solidFill>
                  <a:srgbClr val="5E5C60"/>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December 16, 2009</a:t>
            </a:r>
          </a:p>
        </p:txBody>
      </p:sp>
      <p:sp>
        <p:nvSpPr>
          <p:cNvPr id="8" name="Text Placeholder 10"/>
          <p:cNvSpPr>
            <a:spLocks noGrp="1"/>
          </p:cNvSpPr>
          <p:nvPr>
            <p:ph type="body" sz="quarter" idx="14"/>
          </p:nvPr>
        </p:nvSpPr>
        <p:spPr>
          <a:xfrm>
            <a:off x="2311400" y="6223468"/>
            <a:ext cx="6502400" cy="486199"/>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ubtitle 2"/>
          <p:cNvSpPr>
            <a:spLocks noGrp="1"/>
          </p:cNvSpPr>
          <p:nvPr>
            <p:ph type="subTitle" idx="1" hasCustomPrompt="1"/>
          </p:nvPr>
        </p:nvSpPr>
        <p:spPr>
          <a:xfrm>
            <a:off x="287020" y="1481474"/>
            <a:ext cx="7315200" cy="2283703"/>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CONTACTS:</a:t>
            </a:r>
          </a:p>
        </p:txBody>
      </p:sp>
      <p:sp>
        <p:nvSpPr>
          <p:cNvPr id="10" name="Text Placeholder 10"/>
          <p:cNvSpPr>
            <a:spLocks noGrp="1"/>
          </p:cNvSpPr>
          <p:nvPr>
            <p:ph type="body" sz="quarter" idx="15"/>
          </p:nvPr>
        </p:nvSpPr>
        <p:spPr>
          <a:xfrm>
            <a:off x="584200" y="5125291"/>
            <a:ext cx="8229600" cy="724180"/>
          </a:xfrm>
          <a:prstGeom prst="rect">
            <a:avLst/>
          </a:prstGeom>
        </p:spPr>
        <p:txBody>
          <a:bodyPr vert="horz"/>
          <a:lstStyle>
            <a:lvl1pPr algn="r">
              <a:buNone/>
              <a:defRPr lang="en-US" sz="1600" kern="1200" dirty="0" smtClean="0">
                <a:solidFill>
                  <a:srgbClr val="5E5C60"/>
                </a:solidFill>
                <a:latin typeface="Arial" pitchFamily="34" charset="0"/>
                <a:ea typeface="+mn-ea"/>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pic>
        <p:nvPicPr>
          <p:cNvPr id="13" name="Picture 12" descr="Cover Page and Cover Letter Logo COLOR (tag line) -.jpg"/>
          <p:cNvPicPr>
            <a:picLocks noChangeAspect="1"/>
          </p:cNvPicPr>
          <p:nvPr userDrawn="1"/>
        </p:nvPicPr>
        <p:blipFill>
          <a:blip r:embed="rId2" cstate="print"/>
          <a:srcRect l="5263"/>
          <a:stretch>
            <a:fillRect/>
          </a:stretch>
        </p:blipFill>
        <p:spPr>
          <a:xfrm>
            <a:off x="304800" y="739589"/>
            <a:ext cx="2489918" cy="660964"/>
          </a:xfrm>
          <a:prstGeom prst="rect">
            <a:avLst/>
          </a:prstGeom>
        </p:spPr>
      </p:pic>
    </p:spTree>
    <p:extLst>
      <p:ext uri="{BB962C8B-B14F-4D97-AF65-F5344CB8AC3E}">
        <p14:creationId xmlns:p14="http://schemas.microsoft.com/office/powerpoint/2010/main" val="39288905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304800" y="1447800"/>
            <a:ext cx="669925" cy="261938"/>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100" b="0" dirty="0">
                <a:solidFill>
                  <a:prstClr val="black"/>
                </a:solidFill>
                <a:latin typeface="Arial" pitchFamily="34" charset="0"/>
              </a:rPr>
              <a:t>Contact</a:t>
            </a:r>
          </a:p>
        </p:txBody>
      </p:sp>
      <p:sp>
        <p:nvSpPr>
          <p:cNvPr id="9"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pic>
        <p:nvPicPr>
          <p:cNvPr id="2" name="Picture 1" descr="Graphical user interface, text, application&#10;&#10;Description automatically generated">
            <a:extLst>
              <a:ext uri="{FF2B5EF4-FFF2-40B4-BE49-F238E27FC236}">
                <a16:creationId xmlns:a16="http://schemas.microsoft.com/office/drawing/2014/main" id="{F24319AF-9537-DE22-21F3-69CBCE6571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78E63B65-0859-B9A8-95C5-0EE1057A604A}"/>
              </a:ext>
            </a:extLst>
          </p:cNvPr>
          <p:cNvSpPr txBox="1"/>
          <p:nvPr userDrawn="1"/>
        </p:nvSpPr>
        <p:spPr>
          <a:xfrm>
            <a:off x="546100" y="6414882"/>
            <a:ext cx="3886000" cy="246221"/>
          </a:xfrm>
          <a:prstGeom prst="rect">
            <a:avLst/>
          </a:prstGeom>
          <a:noFill/>
        </p:spPr>
        <p:txBody>
          <a:bodyPr wrap="none" rtlCol="0">
            <a:spAutoFit/>
          </a:bodyPr>
          <a:lstStyle/>
          <a:p>
            <a:r>
              <a:rPr lang="en-US" sz="1000" b="0" dirty="0">
                <a:solidFill>
                  <a:prstClr val="white"/>
                </a:solidFill>
                <a:latin typeface="Arial Narrow" panose="020B0606020202030204" pitchFamily="34" charset="0"/>
              </a:rPr>
              <a:t>© 2023 Hilltop Securities Inc. | All rights reserved | Member: NYSE/FINRA/SIPC</a:t>
            </a:r>
          </a:p>
        </p:txBody>
      </p:sp>
    </p:spTree>
    <p:extLst>
      <p:ext uri="{BB962C8B-B14F-4D97-AF65-F5344CB8AC3E}">
        <p14:creationId xmlns:p14="http://schemas.microsoft.com/office/powerpoint/2010/main" val="14309836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p:cNvSpPr/>
          <p:nvPr userDrawn="1"/>
        </p:nvSpPr>
        <p:spPr>
          <a:xfrm>
            <a:off x="304800" y="1447800"/>
            <a:ext cx="741363" cy="261938"/>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100" b="0" dirty="0">
                <a:solidFill>
                  <a:prstClr val="black"/>
                </a:solidFill>
                <a:latin typeface="Arial" pitchFamily="34" charset="0"/>
              </a:rPr>
              <a:t>Contacts</a:t>
            </a:r>
          </a:p>
        </p:txBody>
      </p:sp>
      <p:pic>
        <p:nvPicPr>
          <p:cNvPr id="8" name="Picture 2" descr="Cover Pa_0.tmp"/>
          <p:cNvPicPr>
            <a:picLocks noChangeAspect="1"/>
          </p:cNvPicPr>
          <p:nvPr userDrawn="1"/>
        </p:nvPicPr>
        <p:blipFill>
          <a:blip r:embed="rId2" cstate="print"/>
          <a:srcRect l="6897"/>
          <a:stretch>
            <a:fillRect/>
          </a:stretch>
        </p:blipFill>
        <p:spPr bwMode="auto">
          <a:xfrm>
            <a:off x="266700" y="609600"/>
            <a:ext cx="2554288" cy="782638"/>
          </a:xfrm>
          <a:prstGeom prst="rect">
            <a:avLst/>
          </a:prstGeom>
          <a:noFill/>
          <a:ln w="9525">
            <a:noFill/>
            <a:miter lim="800000"/>
            <a:headEnd/>
            <a:tailEnd/>
          </a:ln>
        </p:spPr>
      </p:pic>
      <p:sp>
        <p:nvSpPr>
          <p:cNvPr id="3"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ubtitle 2"/>
          <p:cNvSpPr>
            <a:spLocks noGrp="1"/>
          </p:cNvSpPr>
          <p:nvPr>
            <p:ph type="subTitle" idx="1"/>
          </p:nvPr>
        </p:nvSpPr>
        <p:spPr>
          <a:xfrm>
            <a:off x="287020" y="1828799"/>
            <a:ext cx="3294380" cy="2438401"/>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Content Placeholder 13"/>
          <p:cNvSpPr>
            <a:spLocks noGrp="1"/>
          </p:cNvSpPr>
          <p:nvPr>
            <p:ph sz="quarter" idx="16"/>
          </p:nvPr>
        </p:nvSpPr>
        <p:spPr>
          <a:xfrm>
            <a:off x="3810000" y="1828800"/>
            <a:ext cx="3581400" cy="2438400"/>
          </a:xfrm>
          <a:prstGeom prst="rect">
            <a:avLst/>
          </a:prstGeom>
        </p:spPr>
        <p:txBody>
          <a:bodyPr/>
          <a:lstStyle>
            <a:lvl1pPr marL="0" indent="0">
              <a:buNone/>
              <a:defRPr sz="1100">
                <a:latin typeface="Arial" pitchFamily="34" charset="0"/>
                <a:cs typeface="Arial" pitchFamily="34" charset="0"/>
              </a:defRPr>
            </a:lvl1pPr>
          </a:lstStyle>
          <a:p>
            <a:pPr lvl="0"/>
            <a:r>
              <a:rPr lang="en-US" dirty="0"/>
              <a:t>Click to edit Master text styles</a:t>
            </a:r>
          </a:p>
        </p:txBody>
      </p:sp>
    </p:spTree>
    <p:extLst>
      <p:ext uri="{BB962C8B-B14F-4D97-AF65-F5344CB8AC3E}">
        <p14:creationId xmlns:p14="http://schemas.microsoft.com/office/powerpoint/2010/main" val="40911913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20810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138221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Standard Layout - no subtitle">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latin typeface="Minion Pro" pitchFamily="18" charset="0"/>
            </a:endParaRPr>
          </a:p>
        </p:txBody>
      </p:sp>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4022959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12498591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304800" y="914400"/>
            <a:ext cx="83058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572729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396745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p>
        </p:txBody>
      </p:sp>
      <p:sp>
        <p:nvSpPr>
          <p:cNvPr id="3" name="Content Placeholder 2"/>
          <p:cNvSpPr>
            <a:spLocks noGrp="1"/>
          </p:cNvSpPr>
          <p:nvPr>
            <p:ph idx="1"/>
          </p:nvPr>
        </p:nvSpPr>
        <p:spPr>
          <a:xfrm>
            <a:off x="1609725" y="914400"/>
            <a:ext cx="5516880" cy="4612005"/>
          </a:xfrm>
          <a:prstGeom prst="rect">
            <a:avLst/>
          </a:prstGeom>
        </p:spPr>
        <p:txBody>
          <a:bodyPr/>
          <a:lstStyle>
            <a:lvl1pPr>
              <a:buFont typeface="Wingdings" pitchFamily="2" charset="2"/>
              <a:buNone/>
              <a:defRPr lang="en-US" sz="14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13"/>
          </p:nvPr>
        </p:nvSpPr>
        <p:spPr>
          <a:xfrm>
            <a:off x="274320" y="457200"/>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32681372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8" name="Text Placeholder 10"/>
          <p:cNvSpPr>
            <a:spLocks noGrp="1"/>
          </p:cNvSpPr>
          <p:nvPr>
            <p:ph type="body" sz="quarter" idx="15"/>
          </p:nvPr>
        </p:nvSpPr>
        <p:spPr>
          <a:xfrm>
            <a:off x="274320" y="309563"/>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3251713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solidFill>
                <a:prstClr val="black"/>
              </a:solidFill>
              <a:latin typeface="Minion Pro" pitchFamily="18" charset="0"/>
            </a:endParaRPr>
          </a:p>
        </p:txBody>
      </p:sp>
      <p:sp>
        <p:nvSpPr>
          <p:cNvPr id="11" name="Text Placeholder 10"/>
          <p:cNvSpPr>
            <a:spLocks noGrp="1"/>
          </p:cNvSpPr>
          <p:nvPr>
            <p:ph type="body" sz="quarter" idx="13"/>
          </p:nvPr>
        </p:nvSpPr>
        <p:spPr>
          <a:xfrm>
            <a:off x="274320" y="457200"/>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8156582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tandard Layout - no subtitle">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solidFill>
                <a:prstClr val="black"/>
              </a:solidFill>
              <a:latin typeface="Minion Pro" pitchFamily="18" charset="0"/>
            </a:endParaRPr>
          </a:p>
        </p:txBody>
      </p:sp>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25424469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8875041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3286396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29782602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8414934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213076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742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0661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Layout - no subtitle">
    <p:spTree>
      <p:nvGrpSpPr>
        <p:cNvPr id="1" name=""/>
        <p:cNvGrpSpPr/>
        <p:nvPr/>
      </p:nvGrpSpPr>
      <p:grpSpPr>
        <a:xfrm>
          <a:off x="0" y="0"/>
          <a:ext cx="0" cy="0"/>
          <a:chOff x="0" y="0"/>
          <a:chExt cx="0" cy="0"/>
        </a:xfrm>
      </p:grpSpPr>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4597899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7699560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975776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pic>
        <p:nvPicPr>
          <p:cNvPr id="7" name="Picture 10"/>
          <p:cNvPicPr>
            <a:picLocks noChangeAspect="1"/>
          </p:cNvPicPr>
          <p:nvPr/>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821360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812316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7517287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Tree>
    <p:extLst>
      <p:ext uri="{BB962C8B-B14F-4D97-AF65-F5344CB8AC3E}">
        <p14:creationId xmlns:p14="http://schemas.microsoft.com/office/powerpoint/2010/main" val="29423585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pic>
        <p:nvPicPr>
          <p:cNvPr id="11"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5361627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pic>
        <p:nvPicPr>
          <p:cNvPr id="10"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879475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24761788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258717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extLst>
      <p:ext uri="{BB962C8B-B14F-4D97-AF65-F5344CB8AC3E}">
        <p14:creationId xmlns:p14="http://schemas.microsoft.com/office/powerpoint/2010/main" val="19200618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26512746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4962984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Tree>
    <p:extLst>
      <p:ext uri="{BB962C8B-B14F-4D97-AF65-F5344CB8AC3E}">
        <p14:creationId xmlns:p14="http://schemas.microsoft.com/office/powerpoint/2010/main" val="24627550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4878676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wo Bullet Columns v2">
    <p:spTree>
      <p:nvGrpSpPr>
        <p:cNvPr id="1" name=""/>
        <p:cNvGrpSpPr/>
        <p:nvPr/>
      </p:nvGrpSpPr>
      <p:grpSpPr>
        <a:xfrm>
          <a:off x="0" y="0"/>
          <a:ext cx="0" cy="0"/>
          <a:chOff x="0" y="0"/>
          <a:chExt cx="0" cy="0"/>
        </a:xfrm>
      </p:grpSpPr>
      <p:pic>
        <p:nvPicPr>
          <p:cNvPr id="20" name="Picture 20"/>
          <p:cNvPicPr>
            <a:picLocks/>
          </p:cNvPicPr>
          <p:nvPr userDrawn="1"/>
        </p:nvPicPr>
        <p:blipFill>
          <a:blip r:embed="rId2" cstate="print"/>
          <a:srcRect/>
          <a:stretch>
            <a:fillRect/>
          </a:stretch>
        </p:blipFill>
        <p:spPr bwMode="auto">
          <a:xfrm>
            <a:off x="431800" y="2987675"/>
            <a:ext cx="1738313" cy="44450"/>
          </a:xfrm>
          <a:prstGeom prst="rect">
            <a:avLst/>
          </a:prstGeom>
          <a:noFill/>
          <a:ln w="9525">
            <a:noFill/>
            <a:miter lim="800000"/>
            <a:headEnd/>
            <a:tailEnd/>
          </a:ln>
        </p:spPr>
      </p:pic>
      <p:pic>
        <p:nvPicPr>
          <p:cNvPr id="21" name="Picture 21"/>
          <p:cNvPicPr>
            <a:picLocks/>
          </p:cNvPicPr>
          <p:nvPr userDrawn="1"/>
        </p:nvPicPr>
        <p:blipFill>
          <a:blip r:embed="rId2" cstate="print"/>
          <a:srcRect/>
          <a:stretch>
            <a:fillRect/>
          </a:stretch>
        </p:blipFill>
        <p:spPr bwMode="auto">
          <a:xfrm>
            <a:off x="2590800" y="2989263"/>
            <a:ext cx="1739900" cy="46037"/>
          </a:xfrm>
          <a:prstGeom prst="rect">
            <a:avLst/>
          </a:prstGeom>
          <a:noFill/>
          <a:ln w="9525">
            <a:noFill/>
            <a:miter lim="800000"/>
            <a:headEnd/>
            <a:tailEnd/>
          </a:ln>
        </p:spPr>
      </p:pic>
      <p:pic>
        <p:nvPicPr>
          <p:cNvPr id="22" name="Picture 22"/>
          <p:cNvPicPr>
            <a:picLocks/>
          </p:cNvPicPr>
          <p:nvPr userDrawn="1"/>
        </p:nvPicPr>
        <p:blipFill>
          <a:blip r:embed="rId2" cstate="print"/>
          <a:srcRect/>
          <a:stretch>
            <a:fillRect/>
          </a:stretch>
        </p:blipFill>
        <p:spPr bwMode="auto">
          <a:xfrm>
            <a:off x="4727575" y="2989263"/>
            <a:ext cx="1739900" cy="46037"/>
          </a:xfrm>
          <a:prstGeom prst="rect">
            <a:avLst/>
          </a:prstGeom>
          <a:noFill/>
          <a:ln w="9525">
            <a:noFill/>
            <a:miter lim="800000"/>
            <a:headEnd/>
            <a:tailEnd/>
          </a:ln>
        </p:spPr>
      </p:pic>
      <p:pic>
        <p:nvPicPr>
          <p:cNvPr id="23" name="Picture 23"/>
          <p:cNvPicPr>
            <a:picLocks/>
          </p:cNvPicPr>
          <p:nvPr userDrawn="1"/>
        </p:nvPicPr>
        <p:blipFill>
          <a:blip r:embed="rId2" cstate="print"/>
          <a:srcRect/>
          <a:stretch>
            <a:fillRect/>
          </a:stretch>
        </p:blipFill>
        <p:spPr bwMode="auto">
          <a:xfrm>
            <a:off x="6888163" y="2992438"/>
            <a:ext cx="1739900" cy="46037"/>
          </a:xfrm>
          <a:prstGeom prst="rect">
            <a:avLst/>
          </a:prstGeom>
          <a:noFill/>
          <a:ln w="9525">
            <a:noFill/>
            <a:miter lim="800000"/>
            <a:headEnd/>
            <a:tailEnd/>
          </a:ln>
        </p:spPr>
      </p:pic>
      <p:pic>
        <p:nvPicPr>
          <p:cNvPr id="24" name="Picture 44"/>
          <p:cNvPicPr>
            <a:picLocks/>
          </p:cNvPicPr>
          <p:nvPr userDrawn="1"/>
        </p:nvPicPr>
        <p:blipFill>
          <a:blip r:embed="rId2" cstate="print"/>
          <a:srcRect/>
          <a:stretch>
            <a:fillRect/>
          </a:stretch>
        </p:blipFill>
        <p:spPr bwMode="auto">
          <a:xfrm>
            <a:off x="439738" y="5364163"/>
            <a:ext cx="1739900" cy="44450"/>
          </a:xfrm>
          <a:prstGeom prst="rect">
            <a:avLst/>
          </a:prstGeom>
          <a:noFill/>
          <a:ln w="9525">
            <a:noFill/>
            <a:miter lim="800000"/>
            <a:headEnd/>
            <a:tailEnd/>
          </a:ln>
        </p:spPr>
      </p:pic>
      <p:pic>
        <p:nvPicPr>
          <p:cNvPr id="25" name="Picture 45"/>
          <p:cNvPicPr>
            <a:picLocks/>
          </p:cNvPicPr>
          <p:nvPr userDrawn="1"/>
        </p:nvPicPr>
        <p:blipFill>
          <a:blip r:embed="rId2" cstate="print"/>
          <a:srcRect/>
          <a:stretch>
            <a:fillRect/>
          </a:stretch>
        </p:blipFill>
        <p:spPr bwMode="auto">
          <a:xfrm>
            <a:off x="2600325" y="5365750"/>
            <a:ext cx="1739900" cy="46038"/>
          </a:xfrm>
          <a:prstGeom prst="rect">
            <a:avLst/>
          </a:prstGeom>
          <a:noFill/>
          <a:ln w="9525">
            <a:noFill/>
            <a:miter lim="800000"/>
            <a:headEnd/>
            <a:tailEnd/>
          </a:ln>
        </p:spPr>
      </p:pic>
      <p:pic>
        <p:nvPicPr>
          <p:cNvPr id="26" name="Picture 46"/>
          <p:cNvPicPr>
            <a:picLocks/>
          </p:cNvPicPr>
          <p:nvPr userDrawn="1"/>
        </p:nvPicPr>
        <p:blipFill>
          <a:blip r:embed="rId2" cstate="print"/>
          <a:srcRect/>
          <a:stretch>
            <a:fillRect/>
          </a:stretch>
        </p:blipFill>
        <p:spPr bwMode="auto">
          <a:xfrm>
            <a:off x="4735513" y="5365750"/>
            <a:ext cx="1739900" cy="46038"/>
          </a:xfrm>
          <a:prstGeom prst="rect">
            <a:avLst/>
          </a:prstGeom>
          <a:noFill/>
          <a:ln w="9525">
            <a:noFill/>
            <a:miter lim="800000"/>
            <a:headEnd/>
            <a:tailEnd/>
          </a:ln>
        </p:spPr>
      </p:pic>
      <p:pic>
        <p:nvPicPr>
          <p:cNvPr id="27" name="Picture 47"/>
          <p:cNvPicPr>
            <a:picLocks/>
          </p:cNvPicPr>
          <p:nvPr userDrawn="1"/>
        </p:nvPicPr>
        <p:blipFill>
          <a:blip r:embed="rId2" cstate="print"/>
          <a:srcRect/>
          <a:stretch>
            <a:fillRect/>
          </a:stretch>
        </p:blipFill>
        <p:spPr bwMode="auto">
          <a:xfrm>
            <a:off x="6896100" y="5368925"/>
            <a:ext cx="1739900" cy="46038"/>
          </a:xfrm>
          <a:prstGeom prst="rect">
            <a:avLst/>
          </a:prstGeom>
          <a:noFill/>
          <a:ln w="9525">
            <a:noFill/>
            <a:miter lim="800000"/>
            <a:headEnd/>
            <a:tailEnd/>
          </a:ln>
        </p:spPr>
      </p:pic>
      <p:sp>
        <p:nvSpPr>
          <p:cNvPr id="29" name="Text Placeholder 10"/>
          <p:cNvSpPr>
            <a:spLocks noGrp="1"/>
          </p:cNvSpPr>
          <p:nvPr>
            <p:ph type="body" sz="quarter" idx="29"/>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0" name="Text Placeholder 10"/>
          <p:cNvSpPr>
            <a:spLocks noGrp="1"/>
          </p:cNvSpPr>
          <p:nvPr>
            <p:ph type="body" sz="quarter" idx="30"/>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9"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0"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1"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2"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3"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4"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5"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6"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7"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8"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9"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0"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1"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2"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3"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Tree>
    <p:extLst>
      <p:ext uri="{BB962C8B-B14F-4D97-AF65-F5344CB8AC3E}">
        <p14:creationId xmlns:p14="http://schemas.microsoft.com/office/powerpoint/2010/main" val="6577258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Two Bullet Columns v2 no subtitle">
    <p:spTree>
      <p:nvGrpSpPr>
        <p:cNvPr id="1" name=""/>
        <p:cNvGrpSpPr/>
        <p:nvPr/>
      </p:nvGrpSpPr>
      <p:grpSpPr>
        <a:xfrm>
          <a:off x="0" y="0"/>
          <a:ext cx="0" cy="0"/>
          <a:chOff x="0" y="0"/>
          <a:chExt cx="0" cy="0"/>
        </a:xfrm>
      </p:grpSpPr>
      <p:pic>
        <p:nvPicPr>
          <p:cNvPr id="19" name="Picture 20"/>
          <p:cNvPicPr>
            <a:picLocks/>
          </p:cNvPicPr>
          <p:nvPr userDrawn="1"/>
        </p:nvPicPr>
        <p:blipFill>
          <a:blip r:embed="rId2" cstate="print"/>
          <a:srcRect/>
          <a:stretch>
            <a:fillRect/>
          </a:stretch>
        </p:blipFill>
        <p:spPr bwMode="auto">
          <a:xfrm>
            <a:off x="431800" y="2987675"/>
            <a:ext cx="1738313" cy="44450"/>
          </a:xfrm>
          <a:prstGeom prst="rect">
            <a:avLst/>
          </a:prstGeom>
          <a:noFill/>
          <a:ln w="9525">
            <a:noFill/>
            <a:miter lim="800000"/>
            <a:headEnd/>
            <a:tailEnd/>
          </a:ln>
        </p:spPr>
      </p:pic>
      <p:pic>
        <p:nvPicPr>
          <p:cNvPr id="20" name="Picture 21"/>
          <p:cNvPicPr>
            <a:picLocks/>
          </p:cNvPicPr>
          <p:nvPr userDrawn="1"/>
        </p:nvPicPr>
        <p:blipFill>
          <a:blip r:embed="rId2" cstate="print"/>
          <a:srcRect/>
          <a:stretch>
            <a:fillRect/>
          </a:stretch>
        </p:blipFill>
        <p:spPr bwMode="auto">
          <a:xfrm>
            <a:off x="2590800" y="2989263"/>
            <a:ext cx="1739900" cy="46037"/>
          </a:xfrm>
          <a:prstGeom prst="rect">
            <a:avLst/>
          </a:prstGeom>
          <a:noFill/>
          <a:ln w="9525">
            <a:noFill/>
            <a:miter lim="800000"/>
            <a:headEnd/>
            <a:tailEnd/>
          </a:ln>
        </p:spPr>
      </p:pic>
      <p:pic>
        <p:nvPicPr>
          <p:cNvPr id="21" name="Picture 22"/>
          <p:cNvPicPr>
            <a:picLocks/>
          </p:cNvPicPr>
          <p:nvPr userDrawn="1"/>
        </p:nvPicPr>
        <p:blipFill>
          <a:blip r:embed="rId2" cstate="print"/>
          <a:srcRect/>
          <a:stretch>
            <a:fillRect/>
          </a:stretch>
        </p:blipFill>
        <p:spPr bwMode="auto">
          <a:xfrm>
            <a:off x="4727575" y="2989263"/>
            <a:ext cx="1739900" cy="46037"/>
          </a:xfrm>
          <a:prstGeom prst="rect">
            <a:avLst/>
          </a:prstGeom>
          <a:noFill/>
          <a:ln w="9525">
            <a:noFill/>
            <a:miter lim="800000"/>
            <a:headEnd/>
            <a:tailEnd/>
          </a:ln>
        </p:spPr>
      </p:pic>
      <p:pic>
        <p:nvPicPr>
          <p:cNvPr id="22" name="Picture 23"/>
          <p:cNvPicPr>
            <a:picLocks/>
          </p:cNvPicPr>
          <p:nvPr userDrawn="1"/>
        </p:nvPicPr>
        <p:blipFill>
          <a:blip r:embed="rId2" cstate="print"/>
          <a:srcRect/>
          <a:stretch>
            <a:fillRect/>
          </a:stretch>
        </p:blipFill>
        <p:spPr bwMode="auto">
          <a:xfrm>
            <a:off x="6888163" y="2992438"/>
            <a:ext cx="1739900" cy="46037"/>
          </a:xfrm>
          <a:prstGeom prst="rect">
            <a:avLst/>
          </a:prstGeom>
          <a:noFill/>
          <a:ln w="9525">
            <a:noFill/>
            <a:miter lim="800000"/>
            <a:headEnd/>
            <a:tailEnd/>
          </a:ln>
        </p:spPr>
      </p:pic>
      <p:pic>
        <p:nvPicPr>
          <p:cNvPr id="23" name="Picture 44"/>
          <p:cNvPicPr>
            <a:picLocks/>
          </p:cNvPicPr>
          <p:nvPr userDrawn="1"/>
        </p:nvPicPr>
        <p:blipFill>
          <a:blip r:embed="rId2" cstate="print"/>
          <a:srcRect/>
          <a:stretch>
            <a:fillRect/>
          </a:stretch>
        </p:blipFill>
        <p:spPr bwMode="auto">
          <a:xfrm>
            <a:off x="439738" y="5364163"/>
            <a:ext cx="1739900" cy="44450"/>
          </a:xfrm>
          <a:prstGeom prst="rect">
            <a:avLst/>
          </a:prstGeom>
          <a:noFill/>
          <a:ln w="9525">
            <a:noFill/>
            <a:miter lim="800000"/>
            <a:headEnd/>
            <a:tailEnd/>
          </a:ln>
        </p:spPr>
      </p:pic>
      <p:pic>
        <p:nvPicPr>
          <p:cNvPr id="24" name="Picture 45"/>
          <p:cNvPicPr>
            <a:picLocks/>
          </p:cNvPicPr>
          <p:nvPr userDrawn="1"/>
        </p:nvPicPr>
        <p:blipFill>
          <a:blip r:embed="rId2" cstate="print"/>
          <a:srcRect/>
          <a:stretch>
            <a:fillRect/>
          </a:stretch>
        </p:blipFill>
        <p:spPr bwMode="auto">
          <a:xfrm>
            <a:off x="2600325" y="5365750"/>
            <a:ext cx="1739900" cy="46038"/>
          </a:xfrm>
          <a:prstGeom prst="rect">
            <a:avLst/>
          </a:prstGeom>
          <a:noFill/>
          <a:ln w="9525">
            <a:noFill/>
            <a:miter lim="800000"/>
            <a:headEnd/>
            <a:tailEnd/>
          </a:ln>
        </p:spPr>
      </p:pic>
      <p:pic>
        <p:nvPicPr>
          <p:cNvPr id="25" name="Picture 46"/>
          <p:cNvPicPr>
            <a:picLocks/>
          </p:cNvPicPr>
          <p:nvPr userDrawn="1"/>
        </p:nvPicPr>
        <p:blipFill>
          <a:blip r:embed="rId2" cstate="print"/>
          <a:srcRect/>
          <a:stretch>
            <a:fillRect/>
          </a:stretch>
        </p:blipFill>
        <p:spPr bwMode="auto">
          <a:xfrm>
            <a:off x="4735513" y="5365750"/>
            <a:ext cx="1739900" cy="46038"/>
          </a:xfrm>
          <a:prstGeom prst="rect">
            <a:avLst/>
          </a:prstGeom>
          <a:noFill/>
          <a:ln w="9525">
            <a:noFill/>
            <a:miter lim="800000"/>
            <a:headEnd/>
            <a:tailEnd/>
          </a:ln>
        </p:spPr>
      </p:pic>
      <p:pic>
        <p:nvPicPr>
          <p:cNvPr id="26" name="Picture 47"/>
          <p:cNvPicPr>
            <a:picLocks/>
          </p:cNvPicPr>
          <p:nvPr userDrawn="1"/>
        </p:nvPicPr>
        <p:blipFill>
          <a:blip r:embed="rId2" cstate="print"/>
          <a:srcRect/>
          <a:stretch>
            <a:fillRect/>
          </a:stretch>
        </p:blipFill>
        <p:spPr bwMode="auto">
          <a:xfrm>
            <a:off x="6896100" y="5368925"/>
            <a:ext cx="1739900" cy="46038"/>
          </a:xfrm>
          <a:prstGeom prst="rect">
            <a:avLst/>
          </a:prstGeom>
          <a:noFill/>
          <a:ln w="9525">
            <a:noFill/>
            <a:miter lim="800000"/>
            <a:headEnd/>
            <a:tailEnd/>
          </a:ln>
        </p:spPr>
      </p:pic>
      <p:sp>
        <p:nvSpPr>
          <p:cNvPr id="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2"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3"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4"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5"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6"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7"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8"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7"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38"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9"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0"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1"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2"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3"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4"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1" name="Text Placeholder 10"/>
          <p:cNvSpPr>
            <a:spLocks noGrp="1"/>
          </p:cNvSpPr>
          <p:nvPr>
            <p:ph type="body" sz="quarter" idx="2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9797474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3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2" cy="4624292"/>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75750675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7" name="TextBox 12"/>
          <p:cNvSpPr txBox="1"/>
          <p:nvPr userDrawn="1"/>
        </p:nvSpPr>
        <p:spPr>
          <a:xfrm>
            <a:off x="152400" y="2819400"/>
            <a:ext cx="1524000" cy="228600"/>
          </a:xfrm>
          <a:prstGeom prst="rect">
            <a:avLst/>
          </a:prstGeom>
        </p:spPr>
        <p:txBody>
          <a:bodyPr anchor="ctr"/>
          <a:lstStyle/>
          <a:p>
            <a:pPr defTabSz="457200" fontAlgn="auto">
              <a:spcAft>
                <a:spcPts val="0"/>
              </a:spcAft>
              <a:defRPr/>
            </a:pPr>
            <a:r>
              <a:rPr lang="en-US" sz="900" dirty="0">
                <a:solidFill>
                  <a:prstClr val="black"/>
                </a:solidFill>
                <a:latin typeface="Arial"/>
                <a:cs typeface="Minion Pro"/>
              </a:rPr>
              <a:t>Contact Info:</a:t>
            </a:r>
          </a:p>
        </p:txBody>
      </p:sp>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pPr lvl="0"/>
            <a:endParaRPr lang="en-US" noProof="0" dirty="0"/>
          </a:p>
        </p:txBody>
      </p:sp>
      <p:sp>
        <p:nvSpPr>
          <p:cNvPr id="9" name="Content Placeholder 2"/>
          <p:cNvSpPr>
            <a:spLocks noGrp="1"/>
          </p:cNvSpPr>
          <p:nvPr>
            <p:ph idx="25"/>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910172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168CD516-D8F7-4980-B615-C80EDA1536FE}" type="datetimeFigureOut">
              <a:rPr lang="en-US"/>
              <a:pPr>
                <a:defRPr/>
              </a:pPr>
              <a:t>8/16/2023</a:t>
            </a:fld>
            <a:endParaRPr lang="en-US" dirty="0"/>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B0D222B5-69C9-4E7C-959F-6C62649CC235}" type="slidenum">
              <a:rPr lang="en-US"/>
              <a:pPr>
                <a:defRPr/>
              </a:pPr>
              <a:t>‹#›</a:t>
            </a:fld>
            <a:endParaRPr lang="en-US"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extLst>
      <p:ext uri="{BB962C8B-B14F-4D97-AF65-F5344CB8AC3E}">
        <p14:creationId xmlns:p14="http://schemas.microsoft.com/office/powerpoint/2010/main" val="37729163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extLst/>
          </a:lstStyle>
          <a:p>
            <a:pPr>
              <a:defRPr/>
            </a:pPr>
            <a:fld id="{90101CA5-85DB-4291-B3AF-0F8E0E2D1398}" type="datetimeFigureOut">
              <a:rPr lang="en-US"/>
              <a:pPr>
                <a:defRPr/>
              </a:pPr>
              <a:t>8/16/2023</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dirty="0"/>
          </a:p>
        </p:txBody>
      </p:sp>
      <p:sp>
        <p:nvSpPr>
          <p:cNvPr id="7" name="Slide Number Placeholder 5"/>
          <p:cNvSpPr>
            <a:spLocks noGrp="1"/>
          </p:cNvSpPr>
          <p:nvPr>
            <p:ph type="sldNum" sz="quarter" idx="12"/>
          </p:nvPr>
        </p:nvSpPr>
        <p:spPr/>
        <p:txBody>
          <a:bodyPr/>
          <a:lstStyle>
            <a:lvl1pPr>
              <a:defRPr/>
            </a:lvl1pPr>
            <a:extLst/>
          </a:lstStyle>
          <a:p>
            <a:pPr>
              <a:defRPr/>
            </a:pPr>
            <a:fld id="{6B959249-BC98-483F-B157-A338759D253D}" type="slidenum">
              <a:rPr lang="en-US"/>
              <a:pPr>
                <a:defRPr/>
              </a:pPr>
              <a:t>‹#›</a:t>
            </a:fld>
            <a:endParaRPr lang="en-US" dirty="0"/>
          </a:p>
        </p:txBody>
      </p:sp>
    </p:spTree>
    <p:extLst>
      <p:ext uri="{BB962C8B-B14F-4D97-AF65-F5344CB8AC3E}">
        <p14:creationId xmlns:p14="http://schemas.microsoft.com/office/powerpoint/2010/main" val="305060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629291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6D8A7F79-B48C-4902-83FD-7A035EDEB035}" type="datetimeFigureOut">
              <a:rPr lang="en-US"/>
              <a:pPr>
                <a:defRPr/>
              </a:pPr>
              <a:t>8/16/2023</a:t>
            </a:fld>
            <a:endParaRPr lang="en-US" dirty="0"/>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5398AA8-8FEC-47B2-A610-4D3C1187E708}" type="slidenum">
              <a:rPr lang="en-US"/>
              <a:pPr>
                <a:defRPr/>
              </a:pPr>
              <a:t>‹#›</a:t>
            </a:fld>
            <a:endParaRPr lang="en-US"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extLst>
      <p:ext uri="{BB962C8B-B14F-4D97-AF65-F5344CB8AC3E}">
        <p14:creationId xmlns:p14="http://schemas.microsoft.com/office/powerpoint/2010/main" val="3225787802"/>
      </p:ext>
    </p:extLst>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extLst/>
          </a:lstStyle>
          <a:p>
            <a:pPr>
              <a:defRPr/>
            </a:pPr>
            <a:fld id="{8CD3AF13-2BA7-460E-AEF4-CF0363545DCD}" type="datetimeFigureOut">
              <a:rPr lang="en-US"/>
              <a:pPr>
                <a:defRPr/>
              </a:pPr>
              <a:t>8/16/2023</a:t>
            </a:fld>
            <a:endParaRPr lang="en-US" dirty="0"/>
          </a:p>
        </p:txBody>
      </p:sp>
      <p:sp>
        <p:nvSpPr>
          <p:cNvPr id="7" name="Footer Placeholder 5"/>
          <p:cNvSpPr>
            <a:spLocks noGrp="1"/>
          </p:cNvSpPr>
          <p:nvPr>
            <p:ph type="ftr" sz="quarter" idx="11"/>
          </p:nvPr>
        </p:nvSpPr>
        <p:spPr/>
        <p:txBody>
          <a:bodyPr/>
          <a:lstStyle>
            <a:lvl1pPr>
              <a:defRPr/>
            </a:lvl1pPr>
            <a:extLst/>
          </a:lstStyle>
          <a:p>
            <a:pPr>
              <a:defRPr/>
            </a:pPr>
            <a:endParaRPr lang="en-US" dirty="0"/>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2FA4BDAB-280F-4C90-8D08-B44EC556A25A}" type="slidenum">
              <a:rPr lang="en-US"/>
              <a:pPr>
                <a:defRPr/>
              </a:pPr>
              <a:t>‹#›</a:t>
            </a:fld>
            <a:endParaRPr lang="en-US" dirty="0"/>
          </a:p>
        </p:txBody>
      </p:sp>
    </p:spTree>
    <p:extLst>
      <p:ext uri="{BB962C8B-B14F-4D97-AF65-F5344CB8AC3E}">
        <p14:creationId xmlns:p14="http://schemas.microsoft.com/office/powerpoint/2010/main" val="2763611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extLst/>
          </a:lstStyle>
          <a:p>
            <a:pPr>
              <a:defRPr/>
            </a:pPr>
            <a:fld id="{A8F32CD7-F854-41FF-B27F-730C600D4A3B}" type="datetimeFigureOut">
              <a:rPr lang="en-US"/>
              <a:pPr>
                <a:defRPr/>
              </a:pPr>
              <a:t>8/16/2023</a:t>
            </a:fld>
            <a:endParaRPr lang="en-US" dirty="0"/>
          </a:p>
        </p:txBody>
      </p:sp>
      <p:sp>
        <p:nvSpPr>
          <p:cNvPr id="10" name="Footer Placeholder 7"/>
          <p:cNvSpPr>
            <a:spLocks noGrp="1"/>
          </p:cNvSpPr>
          <p:nvPr>
            <p:ph type="ftr" sz="quarter" idx="11"/>
          </p:nvPr>
        </p:nvSpPr>
        <p:spPr/>
        <p:txBody>
          <a:bodyPr/>
          <a:lstStyle>
            <a:lvl1pPr>
              <a:defRPr/>
            </a:lvl1pPr>
            <a:extLst/>
          </a:lstStyle>
          <a:p>
            <a:pPr>
              <a:defRPr/>
            </a:pPr>
            <a:endParaRPr lang="en-US" dirty="0"/>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E6A783D7-E061-4E44-971A-BFDEBF39F471}" type="slidenum">
              <a:rPr lang="en-US"/>
              <a:pPr>
                <a:defRPr/>
              </a:pPr>
              <a:t>‹#›</a:t>
            </a:fld>
            <a:endParaRPr lang="en-US" dirty="0"/>
          </a:p>
        </p:txBody>
      </p:sp>
    </p:spTree>
    <p:extLst>
      <p:ext uri="{BB962C8B-B14F-4D97-AF65-F5344CB8AC3E}">
        <p14:creationId xmlns:p14="http://schemas.microsoft.com/office/powerpoint/2010/main" val="9222443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extLst/>
          </a:lstStyle>
          <a:p>
            <a:pPr>
              <a:defRPr/>
            </a:pPr>
            <a:fld id="{06FCB90C-EC40-4827-B988-B8972CCB093C}" type="datetimeFigureOut">
              <a:rPr lang="en-US"/>
              <a:pPr>
                <a:defRPr/>
              </a:pPr>
              <a:t>8/16/2023</a:t>
            </a:fld>
            <a:endParaRPr lang="en-US" dirty="0"/>
          </a:p>
        </p:txBody>
      </p:sp>
      <p:sp>
        <p:nvSpPr>
          <p:cNvPr id="5" name="Footer Placeholder 3"/>
          <p:cNvSpPr>
            <a:spLocks noGrp="1"/>
          </p:cNvSpPr>
          <p:nvPr>
            <p:ph type="ftr" sz="quarter" idx="11"/>
          </p:nvPr>
        </p:nvSpPr>
        <p:spPr/>
        <p:txBody>
          <a:bodyPr/>
          <a:lstStyle>
            <a:lvl1pPr>
              <a:defRPr/>
            </a:lvl1pPr>
            <a:extLst/>
          </a:lstStyle>
          <a:p>
            <a:pPr>
              <a:defRPr/>
            </a:pPr>
            <a:endParaRPr lang="en-US" dirty="0"/>
          </a:p>
        </p:txBody>
      </p:sp>
      <p:sp>
        <p:nvSpPr>
          <p:cNvPr id="6" name="Slide Number Placeholder 4"/>
          <p:cNvSpPr>
            <a:spLocks noGrp="1"/>
          </p:cNvSpPr>
          <p:nvPr>
            <p:ph type="sldNum" sz="quarter" idx="12"/>
          </p:nvPr>
        </p:nvSpPr>
        <p:spPr/>
        <p:txBody>
          <a:bodyPr/>
          <a:lstStyle>
            <a:lvl1pPr>
              <a:defRPr/>
            </a:lvl1pPr>
            <a:extLst/>
          </a:lstStyle>
          <a:p>
            <a:pPr>
              <a:defRPr/>
            </a:pPr>
            <a:fld id="{274613B7-248F-4476-B5F3-30DA4F57DB3C}" type="slidenum">
              <a:rPr lang="en-US"/>
              <a:pPr>
                <a:defRPr/>
              </a:pPr>
              <a:t>‹#›</a:t>
            </a:fld>
            <a:endParaRPr lang="en-US" dirty="0"/>
          </a:p>
        </p:txBody>
      </p:sp>
    </p:spTree>
    <p:extLst>
      <p:ext uri="{BB962C8B-B14F-4D97-AF65-F5344CB8AC3E}">
        <p14:creationId xmlns:p14="http://schemas.microsoft.com/office/powerpoint/2010/main" val="230935502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dirty="0"/>
          </a:p>
        </p:txBody>
      </p:sp>
      <p:sp>
        <p:nvSpPr>
          <p:cNvPr id="3" name="Date Placeholder 13"/>
          <p:cNvSpPr>
            <a:spLocks noGrp="1"/>
          </p:cNvSpPr>
          <p:nvPr>
            <p:ph type="dt" sz="half" idx="11"/>
          </p:nvPr>
        </p:nvSpPr>
        <p:spPr/>
        <p:txBody>
          <a:bodyPr/>
          <a:lstStyle>
            <a:lvl1pPr>
              <a:defRPr/>
            </a:lvl1pPr>
          </a:lstStyle>
          <a:p>
            <a:pPr>
              <a:defRPr/>
            </a:pPr>
            <a:fld id="{D8D5FE9E-D42F-49E7-B924-84CE39BF592C}" type="datetimeFigureOut">
              <a:rPr lang="en-US"/>
              <a:pPr>
                <a:defRPr/>
              </a:pPr>
              <a:t>8/16/2023</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820CD344-4DD5-4444-A81F-AE1FC5C767E1}" type="slidenum">
              <a:rPr lang="en-US"/>
              <a:pPr>
                <a:defRPr/>
              </a:pPr>
              <a:t>‹#›</a:t>
            </a:fld>
            <a:endParaRPr lang="en-US" dirty="0"/>
          </a:p>
        </p:txBody>
      </p:sp>
    </p:spTree>
    <p:extLst>
      <p:ext uri="{BB962C8B-B14F-4D97-AF65-F5344CB8AC3E}">
        <p14:creationId xmlns:p14="http://schemas.microsoft.com/office/powerpoint/2010/main" val="28657541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8A910176-D98C-4D93-8978-11B415FD8AFF}" type="datetimeFigureOut">
              <a:rPr lang="en-US"/>
              <a:pPr>
                <a:defRPr/>
              </a:pPr>
              <a:t>8/16/2023</a:t>
            </a:fld>
            <a:endParaRPr lang="en-US" dirty="0"/>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500A567D-E59C-4232-A6D3-F8B086935FB9}" type="slidenum">
              <a:rPr lang="en-US"/>
              <a:pPr>
                <a:defRPr/>
              </a:pPr>
              <a:t>‹#›</a:t>
            </a:fld>
            <a:endParaRPr lang="en-US"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extLst>
      <p:ext uri="{BB962C8B-B14F-4D97-AF65-F5344CB8AC3E}">
        <p14:creationId xmlns:p14="http://schemas.microsoft.com/office/powerpoint/2010/main" val="2552953662"/>
      </p:ext>
    </p:extLst>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a:t>Click icon to add picture</a:t>
            </a:r>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0D70D17-91B9-42C7-9F62-F85F0BE81E2F}" type="datetimeFigureOut">
              <a:rPr lang="en-US"/>
              <a:pPr>
                <a:defRPr/>
              </a:pPr>
              <a:t>8/16/2023</a:t>
            </a:fld>
            <a:endParaRPr lang="en-US" dirty="0"/>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3E80FA7A-E7FB-4499-9DDF-EF68591DEE04}" type="slidenum">
              <a:rPr lang="en-US"/>
              <a:pPr>
                <a:defRPr/>
              </a:pPr>
              <a:t>‹#›</a:t>
            </a:fld>
            <a:endParaRPr lang="en-US"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extLst>
      <p:ext uri="{BB962C8B-B14F-4D97-AF65-F5344CB8AC3E}">
        <p14:creationId xmlns:p14="http://schemas.microsoft.com/office/powerpoint/2010/main" val="21423080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C62D591C-2A77-4EB9-A616-85D65906BFB4}" type="datetimeFigureOut">
              <a:rPr lang="en-US"/>
              <a:pPr>
                <a:defRPr/>
              </a:pPr>
              <a:t>8/16/2023</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7F89888-8A63-474E-AC42-82D5B1715F0D}" type="slidenum">
              <a:rPr lang="en-US"/>
              <a:pPr>
                <a:defRPr/>
              </a:pPr>
              <a:t>‹#›</a:t>
            </a:fld>
            <a:endParaRPr lang="en-US" dirty="0"/>
          </a:p>
        </p:txBody>
      </p:sp>
    </p:spTree>
    <p:extLst>
      <p:ext uri="{BB962C8B-B14F-4D97-AF65-F5344CB8AC3E}">
        <p14:creationId xmlns:p14="http://schemas.microsoft.com/office/powerpoint/2010/main" val="42234034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BF5503CA-8171-4E4B-A70B-AD0259788554}" type="datetimeFigureOut">
              <a:rPr lang="en-US"/>
              <a:pPr>
                <a:defRPr/>
              </a:pPr>
              <a:t>8/16/2023</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77CE5A0-8090-412A-978E-5B4E59AE16DD}" type="slidenum">
              <a:rPr lang="en-US"/>
              <a:pPr>
                <a:defRPr/>
              </a:pPr>
              <a:t>‹#›</a:t>
            </a:fld>
            <a:endParaRPr lang="en-US" dirty="0"/>
          </a:p>
        </p:txBody>
      </p:sp>
    </p:spTree>
    <p:extLst>
      <p:ext uri="{BB962C8B-B14F-4D97-AF65-F5344CB8AC3E}">
        <p14:creationId xmlns:p14="http://schemas.microsoft.com/office/powerpoint/2010/main" val="172025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57906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extLst>
      <p:ext uri="{BB962C8B-B14F-4D97-AF65-F5344CB8AC3E}">
        <p14:creationId xmlns:p14="http://schemas.microsoft.com/office/powerpoint/2010/main" val="1336652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slideLayout" Target="../slideLayouts/slideLayout31.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32" Type="http://schemas.openxmlformats.org/officeDocument/2006/relationships/image" Target="../media/image4.png"/><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31"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theme" Target="../theme/theme4.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slideLayout" Target="../slideLayouts/slideLayout67.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31" Type="http://schemas.openxmlformats.org/officeDocument/2006/relationships/image" Target="../media/image11.jpeg"/><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 Id="rId30" Type="http://schemas.openxmlformats.org/officeDocument/2006/relationships/image" Target="../media/image10.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3.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5.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057661"/>
      </p:ext>
    </p:extLst>
  </p:cSld>
  <p:clrMap bg1="lt1" tx1="dk1" bg2="lt2" tx2="dk2" accent1="accent1" accent2="accent2" accent3="accent3" accent4="accent4" accent5="accent5" accent6="accent6" hlink="hlink" folHlink="folHlink"/>
  <p:sldLayoutIdLst>
    <p:sldLayoutId id="2147483815" r:id="rId1"/>
    <p:sldLayoutId id="2147483816" r:id="rId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667500" y="6446695"/>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pPr>
                <a:defRPr/>
              </a:pPr>
              <a:t>‹#›</a:t>
            </a:fld>
            <a:endParaRPr lang="en-US" dirty="0"/>
          </a:p>
        </p:txBody>
      </p:sp>
      <p:sp>
        <p:nvSpPr>
          <p:cNvPr id="4" name="Rectangle 3"/>
          <p:cNvSpPr/>
          <p:nvPr/>
        </p:nvSpPr>
        <p:spPr>
          <a:xfrm>
            <a:off x="7289009" y="6462477"/>
            <a:ext cx="1447800" cy="369332"/>
          </a:xfrm>
          <a:prstGeom prst="rect">
            <a:avLst/>
          </a:prstGeom>
        </p:spPr>
        <p:txBody>
          <a:bodyPr wrap="square">
            <a:spAutoFit/>
          </a:bodyPr>
          <a:lstStyle/>
          <a:p>
            <a:pPr algn="l">
              <a:defRPr/>
            </a:pPr>
            <a:r>
              <a:rPr lang="en-US" sz="900" baseline="30000" dirty="0">
                <a:solidFill>
                  <a:schemeClr val="tx1">
                    <a:lumMod val="65000"/>
                    <a:lumOff val="35000"/>
                  </a:schemeClr>
                </a:solidFill>
                <a:latin typeface="+mj-lt"/>
                <a:cs typeface="+mn-cs"/>
              </a:rPr>
              <a:t>Member FINRA/SIPC/NYSE</a:t>
            </a:r>
          </a:p>
          <a:p>
            <a:pPr algn="l">
              <a:defRPr/>
            </a:pPr>
            <a:r>
              <a:rPr lang="en-US" sz="900" baseline="30000" dirty="0">
                <a:solidFill>
                  <a:schemeClr val="tx1">
                    <a:lumMod val="65000"/>
                    <a:lumOff val="35000"/>
                  </a:schemeClr>
                </a:solidFill>
                <a:latin typeface="+mj-lt"/>
                <a:cs typeface="+mn-cs"/>
              </a:rPr>
              <a:t>©2021 Hilltop Securities Inc.</a:t>
            </a:r>
          </a:p>
          <a:p>
            <a:pPr algn="l">
              <a:defRPr/>
            </a:pPr>
            <a:r>
              <a:rPr lang="en-US" sz="900" baseline="30000" dirty="0">
                <a:solidFill>
                  <a:schemeClr val="tx1">
                    <a:lumMod val="65000"/>
                    <a:lumOff val="35000"/>
                  </a:schemeClr>
                </a:solidFill>
                <a:latin typeface="+mj-lt"/>
                <a:cs typeface="+mn-cs"/>
              </a:rPr>
              <a:t>All Rights Reserved</a:t>
            </a:r>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225552" y="6487734"/>
            <a:ext cx="1123848" cy="313358"/>
          </a:xfrm>
          <a:prstGeom prst="rect">
            <a:avLst/>
          </a:prstGeom>
        </p:spPr>
      </p:pic>
      <p:pic>
        <p:nvPicPr>
          <p:cNvPr id="10" name="Picture 9">
            <a:extLst>
              <a:ext uri="{FF2B5EF4-FFF2-40B4-BE49-F238E27FC236}">
                <a16:creationId xmlns:a16="http://schemas.microsoft.com/office/drawing/2014/main" id="{F3161891-537A-45E0-9664-E827A9BD5BF9}"/>
              </a:ext>
            </a:extLst>
          </p:cNvPr>
          <p:cNvPicPr>
            <a:picLocks noChangeAspect="1"/>
          </p:cNvPicPr>
          <p:nvPr userDrawn="1"/>
        </p:nvPicPr>
        <p:blipFill>
          <a:blip r:embed="rId32"/>
          <a:stretch>
            <a:fillRect/>
          </a:stretch>
        </p:blipFill>
        <p:spPr>
          <a:xfrm>
            <a:off x="6401013" y="266227"/>
            <a:ext cx="2209587" cy="303435"/>
          </a:xfrm>
          <a:prstGeom prst="rect">
            <a:avLst/>
          </a:prstGeom>
        </p:spPr>
      </p:pic>
    </p:spTree>
    <p:extLst>
      <p:ext uri="{BB962C8B-B14F-4D97-AF65-F5344CB8AC3E}">
        <p14:creationId xmlns:p14="http://schemas.microsoft.com/office/powerpoint/2010/main" val="2185455054"/>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 id="2147483835" r:id="rId18"/>
    <p:sldLayoutId id="2147483836" r:id="rId19"/>
    <p:sldLayoutId id="2147483837" r:id="rId20"/>
    <p:sldLayoutId id="2147483838" r:id="rId21"/>
    <p:sldLayoutId id="2147483839" r:id="rId22"/>
    <p:sldLayoutId id="2147483840" r:id="rId23"/>
    <p:sldLayoutId id="2147483841" r:id="rId24"/>
    <p:sldLayoutId id="2147483842" r:id="rId25"/>
    <p:sldLayoutId id="2147483843" r:id="rId26"/>
    <p:sldLayoutId id="2147483844" r:id="rId27"/>
    <p:sldLayoutId id="2147483845" r:id="rId28"/>
    <p:sldLayoutId id="2147483846" r:id="rId29"/>
  </p:sldLayoutIdLst>
  <p:hf hdr="0" ftr="0" dt="0"/>
  <p:txStyles>
    <p:titleStyle>
      <a:lvl1pPr algn="l" defTabSz="457200"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482218"/>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32787A74-683E-9A48-45A0-89816670845B}"/>
              </a:ext>
            </a:extLst>
          </p:cNvPr>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0" y="15240"/>
            <a:ext cx="9144000" cy="6842760"/>
          </a:xfrm>
          <a:prstGeom prst="rect">
            <a:avLst/>
          </a:prstGeom>
          <a:blipFill dpi="0" rotWithShape="1">
            <a:blip r:embed="rId31">
              <a:alphaModFix amt="74000"/>
            </a:blip>
            <a:srcRect/>
            <a:tile tx="0" ty="0" sx="100000" sy="100000" flip="none" algn="tl"/>
          </a:blipFill>
          <a:effectLst>
            <a:outerShdw blurRad="50800" dist="50800" dir="5400000" algn="ctr" rotWithShape="0">
              <a:srgbClr val="000000">
                <a:alpha val="99000"/>
              </a:srgbClr>
            </a:outerShdw>
          </a:effectLst>
        </p:spPr>
      </p:pic>
      <p:sp>
        <p:nvSpPr>
          <p:cNvPr id="7" name="TextBox 6">
            <a:extLst>
              <a:ext uri="{FF2B5EF4-FFF2-40B4-BE49-F238E27FC236}">
                <a16:creationId xmlns:a16="http://schemas.microsoft.com/office/drawing/2014/main" id="{771EAD0A-565C-7EAD-47F2-8BA4F6951BCF}"/>
              </a:ext>
            </a:extLst>
          </p:cNvPr>
          <p:cNvSpPr txBox="1"/>
          <p:nvPr userDrawn="1"/>
        </p:nvSpPr>
        <p:spPr>
          <a:xfrm>
            <a:off x="546100" y="6414882"/>
            <a:ext cx="3886000" cy="246221"/>
          </a:xfrm>
          <a:prstGeom prst="rect">
            <a:avLst/>
          </a:prstGeom>
          <a:noFill/>
        </p:spPr>
        <p:txBody>
          <a:bodyPr wrap="none" rtlCol="0">
            <a:spAutoFit/>
          </a:bodyPr>
          <a:lstStyle/>
          <a:p>
            <a:pPr fontAlgn="auto">
              <a:spcBef>
                <a:spcPts val="0"/>
              </a:spcBef>
              <a:spcAft>
                <a:spcPts val="0"/>
              </a:spcAft>
            </a:pPr>
            <a:r>
              <a:rPr lang="en-US" sz="1000" b="0" dirty="0">
                <a:solidFill>
                  <a:prstClr val="white"/>
                </a:solidFill>
                <a:latin typeface="Arial Narrow" panose="020B0606020202030204" pitchFamily="34" charset="0"/>
              </a:rPr>
              <a:t>© 2023 Hilltop Securities Inc. | All rights reserved | Member: NYSE/FINRA/SIPC</a:t>
            </a:r>
          </a:p>
        </p:txBody>
      </p:sp>
      <p:sp>
        <p:nvSpPr>
          <p:cNvPr id="8" name="Slide Number Placeholder 5">
            <a:extLst>
              <a:ext uri="{FF2B5EF4-FFF2-40B4-BE49-F238E27FC236}">
                <a16:creationId xmlns:a16="http://schemas.microsoft.com/office/drawing/2014/main" id="{F89E1E44-EDD2-B293-360B-842C53F6E1CE}"/>
              </a:ext>
            </a:extLst>
          </p:cNvPr>
          <p:cNvSpPr>
            <a:spLocks noGrp="1"/>
          </p:cNvSpPr>
          <p:nvPr>
            <p:ph type="sldNum" sz="quarter" idx="4"/>
          </p:nvPr>
        </p:nvSpPr>
        <p:spPr>
          <a:xfrm>
            <a:off x="8382000" y="6414882"/>
            <a:ext cx="571500" cy="334963"/>
          </a:xfrm>
          <a:prstGeom prst="rect">
            <a:avLst/>
          </a:prstGeom>
        </p:spPr>
        <p:txBody>
          <a:bodyPr/>
          <a:lstStyle>
            <a:lvl1pPr>
              <a:defRPr sz="1400" b="0"/>
            </a:lvl1pPr>
          </a:lstStyle>
          <a:p>
            <a:pPr>
              <a:defRPr/>
            </a:pPr>
            <a:fld id="{1A93414F-FA17-4553-A991-EDB52C1E5412}" type="slidenum">
              <a:rPr lang="en-US" smtClean="0"/>
              <a:pPr>
                <a:defRPr/>
              </a:pPr>
              <a:t>‹#›</a:t>
            </a:fld>
            <a:endParaRPr lang="en-US" dirty="0"/>
          </a:p>
        </p:txBody>
      </p:sp>
    </p:spTree>
    <p:extLst>
      <p:ext uri="{BB962C8B-B14F-4D97-AF65-F5344CB8AC3E}">
        <p14:creationId xmlns:p14="http://schemas.microsoft.com/office/powerpoint/2010/main" val="2437902137"/>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 id="2147483873" r:id="rId17"/>
    <p:sldLayoutId id="2147483874" r:id="rId18"/>
    <p:sldLayoutId id="2147483875" r:id="rId19"/>
    <p:sldLayoutId id="2147483876" r:id="rId20"/>
    <p:sldLayoutId id="2147483877" r:id="rId21"/>
    <p:sldLayoutId id="2147483878" r:id="rId22"/>
    <p:sldLayoutId id="2147483879" r:id="rId23"/>
    <p:sldLayoutId id="2147483880" r:id="rId24"/>
    <p:sldLayoutId id="2147483881" r:id="rId25"/>
    <p:sldLayoutId id="2147483882" r:id="rId26"/>
    <p:sldLayoutId id="2147483883" r:id="rId27"/>
    <p:sldLayoutId id="2147483884" r:id="rId28"/>
  </p:sldLayoutIdLst>
  <p:hf hdr="0" ftr="0" dt="0"/>
  <p:txStyles>
    <p:titleStyle>
      <a:lvl1pPr algn="l" defTabSz="457200" rtl="0" eaLnBrk="0" fontAlgn="base" hangingPunct="0">
        <a:spcBef>
          <a:spcPct val="0"/>
        </a:spcBef>
        <a:spcAft>
          <a:spcPct val="0"/>
        </a:spcAft>
        <a:defRPr sz="2000" kern="200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2pPr>
      <a:lvl3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3pPr>
      <a:lvl4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4pPr>
      <a:lvl5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dirty="0"/>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A76ABD36-C156-48C7-896E-459D2C178822}" type="datetimeFigureOut">
              <a:rPr lang="en-US"/>
              <a:pPr>
                <a:defRPr/>
              </a:pPr>
              <a:t>8/16/2023</a:t>
            </a:fld>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92920102-5E9B-488D-9C81-B3EE450EE8FB}" type="slidenum">
              <a:rPr lang="en-US"/>
              <a:pPr>
                <a:defRPr/>
              </a:pPr>
              <a:t>‹#›</a:t>
            </a:fld>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5376631"/>
      </p:ext>
    </p:extLst>
  </p:cSld>
  <p:clrMap bg1="dk1" tx1="lt1" bg2="dk2" tx2="lt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marL="53975" indent="-53975" algn="r" rtl="0" fontAlgn="base">
        <a:spcBef>
          <a:spcPct val="0"/>
        </a:spcBef>
        <a:spcAft>
          <a:spcPct val="0"/>
        </a:spcAft>
        <a:defRPr sz="4600" kern="1200">
          <a:solidFill>
            <a:srgbClr val="FFF49C"/>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FFF49C"/>
          </a:solidFill>
          <a:latin typeface="Rockwell" pitchFamily="18" charset="0"/>
        </a:defRPr>
      </a:lvl2pPr>
      <a:lvl3pPr marL="53975" indent="-53975" algn="r" rtl="0" fontAlgn="base">
        <a:spcBef>
          <a:spcPct val="0"/>
        </a:spcBef>
        <a:spcAft>
          <a:spcPct val="0"/>
        </a:spcAft>
        <a:defRPr sz="4600">
          <a:solidFill>
            <a:srgbClr val="FFF49C"/>
          </a:solidFill>
          <a:latin typeface="Rockwell" pitchFamily="18" charset="0"/>
        </a:defRPr>
      </a:lvl3pPr>
      <a:lvl4pPr marL="53975" indent="-53975" algn="r" rtl="0" fontAlgn="base">
        <a:spcBef>
          <a:spcPct val="0"/>
        </a:spcBef>
        <a:spcAft>
          <a:spcPct val="0"/>
        </a:spcAft>
        <a:defRPr sz="4600">
          <a:solidFill>
            <a:srgbClr val="FFF49C"/>
          </a:solidFill>
          <a:latin typeface="Rockwell" pitchFamily="18" charset="0"/>
        </a:defRPr>
      </a:lvl4pPr>
      <a:lvl5pPr marL="53975" indent="-53975" algn="r" rtl="0" fontAlgn="base">
        <a:spcBef>
          <a:spcPct val="0"/>
        </a:spcBef>
        <a:spcAft>
          <a:spcPct val="0"/>
        </a:spcAft>
        <a:defRPr sz="4600">
          <a:solidFill>
            <a:srgbClr val="FFF49C"/>
          </a:solidFill>
          <a:latin typeface="Rockwell" pitchFamily="18" charset="0"/>
        </a:defRPr>
      </a:lvl5pPr>
      <a:lvl6pPr marL="511175" indent="-53975" algn="r" rtl="0" fontAlgn="base">
        <a:spcBef>
          <a:spcPct val="0"/>
        </a:spcBef>
        <a:spcAft>
          <a:spcPct val="0"/>
        </a:spcAft>
        <a:defRPr sz="4600">
          <a:solidFill>
            <a:srgbClr val="FFF49C"/>
          </a:solidFill>
          <a:latin typeface="Rockwell" pitchFamily="18" charset="0"/>
        </a:defRPr>
      </a:lvl6pPr>
      <a:lvl7pPr marL="968375" indent="-53975" algn="r" rtl="0" fontAlgn="base">
        <a:spcBef>
          <a:spcPct val="0"/>
        </a:spcBef>
        <a:spcAft>
          <a:spcPct val="0"/>
        </a:spcAft>
        <a:defRPr sz="4600">
          <a:solidFill>
            <a:srgbClr val="FFF49C"/>
          </a:solidFill>
          <a:latin typeface="Rockwell" pitchFamily="18" charset="0"/>
        </a:defRPr>
      </a:lvl7pPr>
      <a:lvl8pPr marL="1425575" indent="-53975" algn="r" rtl="0" fontAlgn="base">
        <a:spcBef>
          <a:spcPct val="0"/>
        </a:spcBef>
        <a:spcAft>
          <a:spcPct val="0"/>
        </a:spcAft>
        <a:defRPr sz="4600">
          <a:solidFill>
            <a:srgbClr val="FFF49C"/>
          </a:solidFill>
          <a:latin typeface="Rockwell" pitchFamily="18" charset="0"/>
        </a:defRPr>
      </a:lvl8pPr>
      <a:lvl9pPr marL="1882775" indent="-53975" algn="r" rtl="0" fontAlgn="base">
        <a:spcBef>
          <a:spcPct val="0"/>
        </a:spcBef>
        <a:spcAft>
          <a:spcPct val="0"/>
        </a:spcAft>
        <a:defRPr sz="4600">
          <a:solidFill>
            <a:srgbClr val="FFF49C"/>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B58B80"/>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B58B80"/>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B58B80"/>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indent="0" algn="ctr" fontAlgn="auto">
              <a:spcAft>
                <a:spcPts val="0"/>
              </a:spcAft>
              <a:defRPr/>
            </a:pPr>
            <a:r>
              <a:rPr lang="en-US" i="1" dirty="0">
                <a:solidFill>
                  <a:schemeClr val="tx2">
                    <a:lumMod val="25000"/>
                  </a:schemeClr>
                </a:solidFill>
              </a:rPr>
              <a:t>City of Van Alstyne, Texas</a:t>
            </a:r>
            <a:br>
              <a:rPr lang="en-US" i="1" dirty="0">
                <a:solidFill>
                  <a:schemeClr val="tx2">
                    <a:lumMod val="25000"/>
                  </a:schemeClr>
                </a:solidFill>
              </a:rPr>
            </a:br>
            <a:r>
              <a:rPr lang="en-US" i="1" dirty="0">
                <a:solidFill>
                  <a:schemeClr val="tx2">
                    <a:lumMod val="25000"/>
                  </a:schemeClr>
                </a:solidFill>
              </a:rPr>
              <a:t>Annual Financial Report</a:t>
            </a:r>
            <a:br>
              <a:rPr lang="en-US" i="1" dirty="0">
                <a:solidFill>
                  <a:schemeClr val="tx2">
                    <a:lumMod val="25000"/>
                  </a:schemeClr>
                </a:solidFill>
              </a:rPr>
            </a:br>
            <a:r>
              <a:rPr lang="en-US" i="1" dirty="0">
                <a:solidFill>
                  <a:schemeClr val="tx2">
                    <a:lumMod val="25000"/>
                  </a:schemeClr>
                </a:solidFill>
              </a:rPr>
              <a:t>September 30, 2022</a:t>
            </a:r>
          </a:p>
        </p:txBody>
      </p:sp>
      <p:sp>
        <p:nvSpPr>
          <p:cNvPr id="3" name="Subtitle 2"/>
          <p:cNvSpPr>
            <a:spLocks noGrp="1"/>
          </p:cNvSpPr>
          <p:nvPr>
            <p:ph type="subTitle" idx="1"/>
          </p:nvPr>
        </p:nvSpPr>
        <p:spPr>
          <a:xfrm>
            <a:off x="1181100" y="2895600"/>
            <a:ext cx="6781800" cy="3276600"/>
          </a:xfrm>
        </p:spPr>
        <p:txBody>
          <a:bodyPr>
            <a:noAutofit/>
          </a:bodyPr>
          <a:lstStyle/>
          <a:p>
            <a:pPr algn="ctr" fontAlgn="auto">
              <a:spcAft>
                <a:spcPts val="0"/>
              </a:spcAft>
              <a:defRPr/>
            </a:pPr>
            <a:r>
              <a:rPr lang="en-US" sz="2400" dirty="0">
                <a:solidFill>
                  <a:schemeClr val="bg1"/>
                </a:solidFill>
              </a:rPr>
              <a:t>Presented by:</a:t>
            </a:r>
            <a:br>
              <a:rPr lang="en-US" sz="2400" dirty="0">
                <a:solidFill>
                  <a:schemeClr val="bg1"/>
                </a:solidFill>
              </a:rPr>
            </a:br>
            <a:r>
              <a:rPr lang="en-US" sz="2400" dirty="0">
                <a:solidFill>
                  <a:schemeClr val="bg1"/>
                </a:solidFill>
              </a:rPr>
              <a:t>Susan K. LaFollett, CPA - Principal</a:t>
            </a:r>
          </a:p>
          <a:p>
            <a:pPr algn="ctr" fontAlgn="auto">
              <a:spcAft>
                <a:spcPts val="0"/>
              </a:spcAft>
              <a:defRPr/>
            </a:pPr>
            <a:r>
              <a:rPr lang="en-US" sz="2400" dirty="0">
                <a:solidFill>
                  <a:schemeClr val="bg1"/>
                </a:solidFill>
              </a:rPr>
              <a:t>Sophie Packard - Senior</a:t>
            </a:r>
          </a:p>
          <a:p>
            <a:pPr algn="ctr" fontAlgn="auto">
              <a:spcAft>
                <a:spcPts val="0"/>
              </a:spcAft>
              <a:defRPr/>
            </a:pPr>
            <a:r>
              <a:rPr lang="en-US" sz="2400" dirty="0">
                <a:solidFill>
                  <a:schemeClr val="bg1"/>
                </a:solidFill>
              </a:rPr>
              <a:t>Vail &amp; Park, P.C.</a:t>
            </a:r>
          </a:p>
          <a:p>
            <a:pPr algn="ctr" fontAlgn="auto">
              <a:spcAft>
                <a:spcPts val="0"/>
              </a:spcAft>
              <a:defRPr/>
            </a:pPr>
            <a:r>
              <a:rPr lang="en-US" sz="2400" dirty="0">
                <a:solidFill>
                  <a:schemeClr val="bg1"/>
                </a:solidFill>
              </a:rPr>
              <a:t>July 11, 2023</a:t>
            </a:r>
          </a:p>
        </p:txBody>
      </p:sp>
      <p:pic>
        <p:nvPicPr>
          <p:cNvPr id="7" name="Picture 6">
            <a:extLst>
              <a:ext uri="{FF2B5EF4-FFF2-40B4-BE49-F238E27FC236}">
                <a16:creationId xmlns:a16="http://schemas.microsoft.com/office/drawing/2014/main" id="{706F04AC-0C22-C147-BD01-B4C77B534753}"/>
              </a:ext>
            </a:extLst>
          </p:cNvPr>
          <p:cNvPicPr>
            <a:picLocks noChangeAspect="1"/>
          </p:cNvPicPr>
          <p:nvPr/>
        </p:nvPicPr>
        <p:blipFill>
          <a:blip r:embed="rId3"/>
          <a:stretch>
            <a:fillRect/>
          </a:stretch>
        </p:blipFill>
        <p:spPr>
          <a:xfrm>
            <a:off x="3200400" y="4800600"/>
            <a:ext cx="2385267" cy="8763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Fund Statements – General Fund</a:t>
            </a:r>
          </a:p>
        </p:txBody>
      </p:sp>
      <p:sp>
        <p:nvSpPr>
          <p:cNvPr id="3" name="Content Placeholder 2"/>
          <p:cNvSpPr>
            <a:spLocks noGrp="1"/>
          </p:cNvSpPr>
          <p:nvPr>
            <p:ph idx="1"/>
          </p:nvPr>
        </p:nvSpPr>
        <p:spPr>
          <a:xfrm>
            <a:off x="457200" y="1646238"/>
            <a:ext cx="8382000" cy="4754562"/>
          </a:xfrm>
        </p:spPr>
        <p:txBody>
          <a:bodyPr>
            <a:normAutofit/>
          </a:bodyPr>
          <a:lstStyle/>
          <a:p>
            <a:pPr algn="just" fontAlgn="auto">
              <a:spcBef>
                <a:spcPts val="0"/>
              </a:spcBef>
              <a:spcAft>
                <a:spcPts val="0"/>
              </a:spcAft>
              <a:buFont typeface="Wingdings 2"/>
              <a:buChar char=""/>
              <a:defRPr/>
            </a:pPr>
            <a:r>
              <a:rPr lang="en-US" sz="2800" dirty="0">
                <a:solidFill>
                  <a:schemeClr val="bg1"/>
                </a:solidFill>
              </a:rPr>
              <a:t>General Fund unassigned fund balances (pg. 13): </a:t>
            </a:r>
          </a:p>
          <a:p>
            <a:pPr marL="640080" lvl="1" algn="just" fontAlgn="auto">
              <a:spcAft>
                <a:spcPts val="0"/>
              </a:spcAft>
              <a:defRPr/>
            </a:pPr>
            <a:r>
              <a:rPr lang="en-US" sz="2400" dirty="0">
                <a:solidFill>
                  <a:schemeClr val="bg1"/>
                </a:solidFill>
              </a:rPr>
              <a:t>$3,758,796 at FY22</a:t>
            </a:r>
          </a:p>
          <a:p>
            <a:pPr marL="640080" lvl="1" algn="just" fontAlgn="auto">
              <a:spcAft>
                <a:spcPts val="0"/>
              </a:spcAft>
              <a:defRPr/>
            </a:pPr>
            <a:r>
              <a:rPr lang="en-US" sz="2400" dirty="0">
                <a:solidFill>
                  <a:schemeClr val="bg1"/>
                </a:solidFill>
              </a:rPr>
              <a:t>$2,708,762 at FY21</a:t>
            </a:r>
          </a:p>
          <a:p>
            <a:pPr marL="640080" lvl="1" algn="just" fontAlgn="auto">
              <a:spcAft>
                <a:spcPts val="0"/>
              </a:spcAft>
              <a:defRPr/>
            </a:pPr>
            <a:r>
              <a:rPr lang="en-US" sz="2400" dirty="0">
                <a:solidFill>
                  <a:schemeClr val="bg1"/>
                </a:solidFill>
              </a:rPr>
              <a:t>Increase of $1,050,034</a:t>
            </a:r>
          </a:p>
          <a:p>
            <a:pPr marL="640080" lvl="1" algn="just" fontAlgn="auto">
              <a:spcAft>
                <a:spcPts val="0"/>
              </a:spcAft>
              <a:defRPr/>
            </a:pPr>
            <a:r>
              <a:rPr lang="en-US" sz="2400" dirty="0">
                <a:solidFill>
                  <a:schemeClr val="bg1"/>
                </a:solidFill>
              </a:rPr>
              <a:t>These funds can be used to meet the City’s ongoing obligations.</a:t>
            </a:r>
          </a:p>
          <a:p>
            <a:pPr marL="640080" lvl="1" algn="just" fontAlgn="auto">
              <a:spcAft>
                <a:spcPts val="0"/>
              </a:spcAft>
              <a:defRPr/>
            </a:pPr>
            <a:r>
              <a:rPr lang="en-US" sz="2400" dirty="0">
                <a:solidFill>
                  <a:schemeClr val="bg1"/>
                </a:solidFill>
              </a:rPr>
              <a:t>Balances represent 5.4 months reserves at FY22.</a:t>
            </a:r>
          </a:p>
          <a:p>
            <a:pPr marL="640080" lvl="1" algn="just" fontAlgn="auto">
              <a:spcAft>
                <a:spcPts val="0"/>
              </a:spcAft>
              <a:defRPr/>
            </a:pPr>
            <a:r>
              <a:rPr lang="en-US" sz="2400" dirty="0">
                <a:solidFill>
                  <a:schemeClr val="bg1"/>
                </a:solidFill>
              </a:rPr>
              <a:t>3 to 6 months reserves are optimal.</a:t>
            </a:r>
          </a:p>
          <a:p>
            <a:pPr marL="640080" lvl="1" fontAlgn="auto">
              <a:spcAft>
                <a:spcPts val="0"/>
              </a:spcAft>
              <a:defRPr/>
            </a:pPr>
            <a:endParaRPr lang="en-US" sz="2400" dirty="0">
              <a:solidFill>
                <a:schemeClr val="bg1"/>
              </a:solidFill>
            </a:endParaRPr>
          </a:p>
        </p:txBody>
      </p:sp>
      <p:pic>
        <p:nvPicPr>
          <p:cNvPr id="5" name="Picture 4">
            <a:extLst>
              <a:ext uri="{FF2B5EF4-FFF2-40B4-BE49-F238E27FC236}">
                <a16:creationId xmlns:a16="http://schemas.microsoft.com/office/drawing/2014/main" id="{623FF1F5-DD73-14C4-B3F0-C64483051A45}"/>
              </a:ext>
            </a:extLst>
          </p:cNvPr>
          <p:cNvPicPr>
            <a:picLocks noChangeAspect="1"/>
          </p:cNvPicPr>
          <p:nvPr/>
        </p:nvPicPr>
        <p:blipFill>
          <a:blip r:embed="rId2"/>
          <a:stretch>
            <a:fillRect/>
          </a:stretch>
        </p:blipFill>
        <p:spPr>
          <a:xfrm>
            <a:off x="228600" y="254000"/>
            <a:ext cx="2213040" cy="124369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Fund Statements – Water &amp; Sewer </a:t>
            </a:r>
          </a:p>
        </p:txBody>
      </p:sp>
      <p:sp>
        <p:nvSpPr>
          <p:cNvPr id="3" name="Content Placeholder 2"/>
          <p:cNvSpPr>
            <a:spLocks noGrp="1"/>
          </p:cNvSpPr>
          <p:nvPr>
            <p:ph idx="1"/>
          </p:nvPr>
        </p:nvSpPr>
        <p:spPr/>
        <p:txBody>
          <a:bodyPr>
            <a:normAutofit fontScale="55000" lnSpcReduction="20000"/>
          </a:bodyPr>
          <a:lstStyle/>
          <a:p>
            <a:pPr algn="just" fontAlgn="auto">
              <a:spcBef>
                <a:spcPts val="0"/>
              </a:spcBef>
              <a:spcAft>
                <a:spcPts val="0"/>
              </a:spcAft>
              <a:buFont typeface="Wingdings 2"/>
              <a:buChar char=""/>
              <a:defRPr/>
            </a:pPr>
            <a:r>
              <a:rPr lang="en-US" sz="4500" dirty="0">
                <a:solidFill>
                  <a:schemeClr val="bg1"/>
                </a:solidFill>
              </a:rPr>
              <a:t>Water &amp; Sewer Fund unrestricted net position (pg. 17): </a:t>
            </a:r>
          </a:p>
          <a:p>
            <a:pPr marL="0" indent="0" algn="just" fontAlgn="auto">
              <a:spcBef>
                <a:spcPts val="0"/>
              </a:spcBef>
              <a:spcAft>
                <a:spcPts val="0"/>
              </a:spcAft>
              <a:buNone/>
              <a:defRPr/>
            </a:pPr>
            <a:endParaRPr lang="en-US" sz="1800" dirty="0">
              <a:solidFill>
                <a:schemeClr val="bg1"/>
              </a:solidFill>
            </a:endParaRPr>
          </a:p>
          <a:p>
            <a:pPr marL="640080" lvl="1" algn="just" fontAlgn="auto">
              <a:spcAft>
                <a:spcPts val="0"/>
              </a:spcAft>
              <a:defRPr/>
            </a:pPr>
            <a:r>
              <a:rPr lang="en-US" sz="4400" dirty="0">
                <a:solidFill>
                  <a:schemeClr val="bg1"/>
                </a:solidFill>
              </a:rPr>
              <a:t>$6,347,975 at FY22</a:t>
            </a:r>
          </a:p>
          <a:p>
            <a:pPr marL="640080" lvl="1" algn="just" fontAlgn="auto">
              <a:spcAft>
                <a:spcPts val="0"/>
              </a:spcAft>
              <a:defRPr/>
            </a:pPr>
            <a:r>
              <a:rPr lang="en-US" sz="4400" dirty="0">
                <a:solidFill>
                  <a:schemeClr val="bg1"/>
                </a:solidFill>
              </a:rPr>
              <a:t>$1,805,204 at FY21</a:t>
            </a:r>
          </a:p>
          <a:p>
            <a:pPr marL="640080" lvl="1" algn="just" fontAlgn="auto">
              <a:spcAft>
                <a:spcPts val="0"/>
              </a:spcAft>
              <a:defRPr/>
            </a:pPr>
            <a:r>
              <a:rPr lang="en-US" sz="4400" dirty="0">
                <a:solidFill>
                  <a:schemeClr val="bg1"/>
                </a:solidFill>
              </a:rPr>
              <a:t>There are 21 months reserves, which may be used to meet the Fund’s ongoing obligations. </a:t>
            </a:r>
          </a:p>
          <a:p>
            <a:pPr algn="just" fontAlgn="auto">
              <a:spcBef>
                <a:spcPts val="0"/>
              </a:spcBef>
              <a:spcAft>
                <a:spcPts val="0"/>
              </a:spcAft>
              <a:buFont typeface="Wingdings 2"/>
              <a:buChar char=""/>
              <a:defRPr/>
            </a:pPr>
            <a:endParaRPr lang="en-US" dirty="0">
              <a:solidFill>
                <a:schemeClr val="bg1"/>
              </a:solidFill>
            </a:endParaRPr>
          </a:p>
          <a:p>
            <a:pPr marL="292100" lvl="1" indent="-292100" algn="just" fontAlgn="auto">
              <a:spcBef>
                <a:spcPts val="0"/>
              </a:spcBef>
              <a:spcAft>
                <a:spcPts val="0"/>
              </a:spcAft>
              <a:buClr>
                <a:schemeClr val="accent1"/>
              </a:buClr>
              <a:buSzPct val="70000"/>
              <a:buFont typeface="Wingdings 2"/>
              <a:buChar char=""/>
              <a:defRPr/>
            </a:pPr>
            <a:r>
              <a:rPr lang="en-US" sz="4400" dirty="0">
                <a:solidFill>
                  <a:schemeClr val="bg1"/>
                </a:solidFill>
              </a:rPr>
              <a:t>Total net position increased by $3,218,386 (pg. 18) or 15%.</a:t>
            </a:r>
          </a:p>
          <a:p>
            <a:pPr marL="640080" lvl="1" algn="just" fontAlgn="auto">
              <a:spcAft>
                <a:spcPts val="0"/>
              </a:spcAft>
              <a:buFont typeface="Arial" panose="020B0604020202020204" pitchFamily="34" charset="0"/>
              <a:buChar char="•"/>
              <a:defRPr/>
            </a:pPr>
            <a:r>
              <a:rPr lang="en-US" sz="4400" dirty="0">
                <a:solidFill>
                  <a:schemeClr val="bg1"/>
                </a:solidFill>
              </a:rPr>
              <a:t>$643,557 of this increase is attributable to capital contributions. </a:t>
            </a:r>
          </a:p>
          <a:p>
            <a:pPr marL="640080" lvl="1" algn="just" fontAlgn="auto">
              <a:spcAft>
                <a:spcPts val="0"/>
              </a:spcAft>
              <a:buFont typeface="Arial" panose="020B0604020202020204" pitchFamily="34" charset="0"/>
              <a:buChar char="•"/>
              <a:defRPr/>
            </a:pPr>
            <a:r>
              <a:rPr lang="en-US" sz="4400" dirty="0">
                <a:solidFill>
                  <a:schemeClr val="bg1"/>
                </a:solidFill>
              </a:rPr>
              <a:t>Additionally, water and sewer operating revenue increased by $481,382 from the prior year. </a:t>
            </a:r>
          </a:p>
          <a:p>
            <a:pPr marL="292100" lvl="1" indent="-292100" fontAlgn="auto">
              <a:spcBef>
                <a:spcPts val="0"/>
              </a:spcBef>
              <a:spcAft>
                <a:spcPts val="0"/>
              </a:spcAft>
              <a:buClr>
                <a:schemeClr val="accent1"/>
              </a:buClr>
              <a:buSzPct val="70000"/>
              <a:buFont typeface="Wingdings 2"/>
              <a:buChar char=""/>
              <a:defRPr/>
            </a:pPr>
            <a:endParaRPr lang="en-US" sz="4400" dirty="0">
              <a:solidFill>
                <a:schemeClr val="bg1"/>
              </a:solidFill>
            </a:endParaRPr>
          </a:p>
          <a:p>
            <a:pPr marL="640080" lvl="1" fontAlgn="auto">
              <a:spcAft>
                <a:spcPts val="0"/>
              </a:spcAft>
              <a:defRPr/>
            </a:pPr>
            <a:endParaRPr lang="en-US" dirty="0"/>
          </a:p>
          <a:p>
            <a:pPr marL="640080" lvl="1" fontAlgn="auto">
              <a:spcAft>
                <a:spcPts val="0"/>
              </a:spcAft>
              <a:buFontTx/>
              <a:buNone/>
              <a:defRPr/>
            </a:pPr>
            <a:endParaRPr lang="en-US" dirty="0"/>
          </a:p>
        </p:txBody>
      </p:sp>
      <p:pic>
        <p:nvPicPr>
          <p:cNvPr id="5" name="Picture 4">
            <a:extLst>
              <a:ext uri="{FF2B5EF4-FFF2-40B4-BE49-F238E27FC236}">
                <a16:creationId xmlns:a16="http://schemas.microsoft.com/office/drawing/2014/main" id="{6BEBDA5F-BA61-69D9-649D-91A8905247EC}"/>
              </a:ext>
            </a:extLst>
          </p:cNvPr>
          <p:cNvPicPr>
            <a:picLocks noChangeAspect="1"/>
          </p:cNvPicPr>
          <p:nvPr/>
        </p:nvPicPr>
        <p:blipFill>
          <a:blip r:embed="rId2"/>
          <a:stretch>
            <a:fillRect/>
          </a:stretch>
        </p:blipFill>
        <p:spPr>
          <a:xfrm>
            <a:off x="152400" y="63954"/>
            <a:ext cx="2213040" cy="1243692"/>
          </a:xfrm>
          <a:prstGeom prst="rect">
            <a:avLst/>
          </a:prstGeom>
        </p:spPr>
      </p:pic>
    </p:spTree>
    <p:extLst>
      <p:ext uri="{BB962C8B-B14F-4D97-AF65-F5344CB8AC3E}">
        <p14:creationId xmlns:p14="http://schemas.microsoft.com/office/powerpoint/2010/main" val="198791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Component Units</a:t>
            </a:r>
          </a:p>
        </p:txBody>
      </p:sp>
      <p:sp>
        <p:nvSpPr>
          <p:cNvPr id="3" name="Content Placeholder 2"/>
          <p:cNvSpPr>
            <a:spLocks noGrp="1"/>
          </p:cNvSpPr>
          <p:nvPr>
            <p:ph idx="1"/>
          </p:nvPr>
        </p:nvSpPr>
        <p:spPr>
          <a:xfrm>
            <a:off x="457200" y="1646238"/>
            <a:ext cx="8382000" cy="4830762"/>
          </a:xfrm>
        </p:spPr>
        <p:txBody>
          <a:bodyPr>
            <a:normAutofit/>
          </a:bodyPr>
          <a:lstStyle/>
          <a:p>
            <a:pPr algn="just" fontAlgn="auto">
              <a:spcBef>
                <a:spcPts val="0"/>
              </a:spcBef>
              <a:spcAft>
                <a:spcPts val="0"/>
              </a:spcAft>
              <a:buFont typeface="Wingdings 2"/>
              <a:buChar char=""/>
              <a:defRPr/>
            </a:pPr>
            <a:r>
              <a:rPr lang="en-US" sz="3500" dirty="0">
                <a:solidFill>
                  <a:schemeClr val="bg1"/>
                </a:solidFill>
              </a:rPr>
              <a:t>Discretely Presented Component Units (pgs. 9-10): </a:t>
            </a:r>
          </a:p>
          <a:p>
            <a:pPr marL="411480" lvl="1" indent="0" algn="just" fontAlgn="auto">
              <a:spcAft>
                <a:spcPts val="0"/>
              </a:spcAft>
              <a:buNone/>
              <a:defRPr/>
            </a:pPr>
            <a:r>
              <a:rPr lang="en-US" sz="3200" dirty="0">
                <a:solidFill>
                  <a:schemeClr val="bg1"/>
                </a:solidFill>
              </a:rPr>
              <a:t>EDC:</a:t>
            </a:r>
          </a:p>
          <a:p>
            <a:pPr marL="822642" lvl="2" algn="just" fontAlgn="auto">
              <a:spcAft>
                <a:spcPts val="0"/>
              </a:spcAft>
              <a:defRPr/>
            </a:pPr>
            <a:r>
              <a:rPr lang="en-US" sz="2900" dirty="0">
                <a:solidFill>
                  <a:schemeClr val="bg1"/>
                </a:solidFill>
              </a:rPr>
              <a:t>Total net position - $1,297,102</a:t>
            </a:r>
          </a:p>
          <a:p>
            <a:pPr marL="822642" lvl="2" algn="just" fontAlgn="auto">
              <a:spcAft>
                <a:spcPts val="0"/>
              </a:spcAft>
              <a:defRPr/>
            </a:pPr>
            <a:r>
              <a:rPr lang="en-US" sz="2700" dirty="0">
                <a:solidFill>
                  <a:schemeClr val="bg1"/>
                </a:solidFill>
              </a:rPr>
              <a:t>Increase in net position - $521,734</a:t>
            </a:r>
          </a:p>
          <a:p>
            <a:pPr marL="411480" lvl="1" indent="0" algn="just" fontAlgn="auto">
              <a:spcAft>
                <a:spcPts val="0"/>
              </a:spcAft>
              <a:buNone/>
              <a:defRPr/>
            </a:pPr>
            <a:r>
              <a:rPr lang="en-US" sz="3200" dirty="0">
                <a:solidFill>
                  <a:schemeClr val="bg1"/>
                </a:solidFill>
              </a:rPr>
              <a:t>CDC:</a:t>
            </a:r>
          </a:p>
          <a:p>
            <a:pPr marL="822642" lvl="2" algn="just" fontAlgn="auto">
              <a:spcAft>
                <a:spcPts val="0"/>
              </a:spcAft>
              <a:defRPr/>
            </a:pPr>
            <a:r>
              <a:rPr lang="en-US" sz="2900" dirty="0">
                <a:solidFill>
                  <a:schemeClr val="bg1"/>
                </a:solidFill>
              </a:rPr>
              <a:t>Total net position - $858,105</a:t>
            </a:r>
          </a:p>
          <a:p>
            <a:pPr marL="822642" lvl="2" algn="just" fontAlgn="auto">
              <a:spcAft>
                <a:spcPts val="0"/>
              </a:spcAft>
              <a:defRPr/>
            </a:pPr>
            <a:r>
              <a:rPr lang="en-US" sz="2700" dirty="0">
                <a:solidFill>
                  <a:schemeClr val="bg1"/>
                </a:solidFill>
              </a:rPr>
              <a:t>Increase in net position - $361,283</a:t>
            </a:r>
          </a:p>
          <a:p>
            <a:pPr fontAlgn="auto">
              <a:spcBef>
                <a:spcPts val="0"/>
              </a:spcBef>
              <a:spcAft>
                <a:spcPts val="0"/>
              </a:spcAft>
              <a:buFont typeface="Wingdings 2"/>
              <a:buChar char=""/>
              <a:defRPr/>
            </a:pPr>
            <a:endParaRPr lang="en-US" sz="2800" dirty="0"/>
          </a:p>
          <a:p>
            <a:pPr lvl="1" fontAlgn="auto">
              <a:spcBef>
                <a:spcPts val="0"/>
              </a:spcBef>
              <a:spcAft>
                <a:spcPts val="0"/>
              </a:spcAft>
              <a:buFont typeface="Wingdings 2"/>
              <a:buChar char=""/>
              <a:defRPr/>
            </a:pPr>
            <a:endParaRPr lang="en-US" sz="2900" dirty="0">
              <a:solidFill>
                <a:schemeClr val="bg1"/>
              </a:solidFill>
            </a:endParaRPr>
          </a:p>
          <a:p>
            <a:pPr marL="640080" lvl="1" fontAlgn="auto">
              <a:spcAft>
                <a:spcPts val="0"/>
              </a:spcAft>
              <a:defRPr/>
            </a:pPr>
            <a:endParaRPr lang="en-US" dirty="0"/>
          </a:p>
          <a:p>
            <a:pPr marL="640080" lvl="1" fontAlgn="auto">
              <a:spcAft>
                <a:spcPts val="0"/>
              </a:spcAft>
              <a:buFontTx/>
              <a:buNone/>
              <a:defRPr/>
            </a:pPr>
            <a:endParaRPr lang="en-US" dirty="0"/>
          </a:p>
        </p:txBody>
      </p:sp>
      <p:pic>
        <p:nvPicPr>
          <p:cNvPr id="5" name="Picture 4">
            <a:extLst>
              <a:ext uri="{FF2B5EF4-FFF2-40B4-BE49-F238E27FC236}">
                <a16:creationId xmlns:a16="http://schemas.microsoft.com/office/drawing/2014/main" id="{46659FD8-C385-C8A5-A263-E368ABDE08F5}"/>
              </a:ext>
            </a:extLst>
          </p:cNvPr>
          <p:cNvPicPr>
            <a:picLocks noChangeAspect="1"/>
          </p:cNvPicPr>
          <p:nvPr/>
        </p:nvPicPr>
        <p:blipFill>
          <a:blip r:embed="rId2"/>
          <a:stretch>
            <a:fillRect/>
          </a:stretch>
        </p:blipFill>
        <p:spPr>
          <a:xfrm>
            <a:off x="152400" y="153308"/>
            <a:ext cx="2213040" cy="1243692"/>
          </a:xfrm>
          <a:prstGeom prst="rect">
            <a:avLst/>
          </a:prstGeom>
        </p:spPr>
      </p:pic>
    </p:spTree>
    <p:extLst>
      <p:ext uri="{BB962C8B-B14F-4D97-AF65-F5344CB8AC3E}">
        <p14:creationId xmlns:p14="http://schemas.microsoft.com/office/powerpoint/2010/main" val="155144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000" dirty="0">
                <a:solidFill>
                  <a:schemeClr val="tx2">
                    <a:tint val="100000"/>
                    <a:shade val="90000"/>
                    <a:satMod val="250000"/>
                    <a:alpha val="100000"/>
                  </a:schemeClr>
                </a:solidFill>
              </a:rPr>
              <a:t>Overview of Audit Results</a:t>
            </a:r>
          </a:p>
        </p:txBody>
      </p:sp>
      <p:sp>
        <p:nvSpPr>
          <p:cNvPr id="3" name="Content Placeholder 2"/>
          <p:cNvSpPr>
            <a:spLocks noGrp="1"/>
          </p:cNvSpPr>
          <p:nvPr>
            <p:ph idx="1"/>
          </p:nvPr>
        </p:nvSpPr>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000" dirty="0">
                <a:solidFill>
                  <a:schemeClr val="bg1"/>
                </a:solidFill>
              </a:rPr>
              <a:t>Independent Auditor’s Report on Internal Control Over Financial Reporting and on Compliance and Other Matters Based on an Audit of Financial Statements Performed in Accordance with </a:t>
            </a:r>
            <a:r>
              <a:rPr lang="en-US" sz="3000" i="1" dirty="0">
                <a:solidFill>
                  <a:schemeClr val="bg1"/>
                </a:solidFill>
              </a:rPr>
              <a:t>Government Auditing Standards</a:t>
            </a:r>
            <a:r>
              <a:rPr lang="en-US" sz="3000" dirty="0">
                <a:solidFill>
                  <a:schemeClr val="bg1"/>
                </a:solidFill>
              </a:rPr>
              <a:t> (pgs. 71-72):</a:t>
            </a:r>
          </a:p>
          <a:p>
            <a:pPr marL="841375" lvl="5" indent="-292100">
              <a:spcBef>
                <a:spcPts val="0"/>
              </a:spcBef>
              <a:buClr>
                <a:schemeClr val="accent1"/>
              </a:buClr>
              <a:buSzPct val="70000"/>
              <a:buFont typeface="Wingdings 2"/>
              <a:buChar char=""/>
              <a:defRPr/>
            </a:pPr>
            <a:r>
              <a:rPr lang="en-US" sz="2600" dirty="0">
                <a:solidFill>
                  <a:schemeClr val="bg1"/>
                </a:solidFill>
              </a:rPr>
              <a:t>2022-001 EDC/CDC Financial Reporting</a:t>
            </a:r>
            <a:endParaRPr lang="en-US" sz="2500" dirty="0">
              <a:solidFill>
                <a:schemeClr val="bg1"/>
              </a:solidFill>
            </a:endParaRPr>
          </a:p>
          <a:p>
            <a:pPr marL="868680" lvl="1" indent="-457200" fontAlgn="auto">
              <a:spcAft>
                <a:spcPts val="0"/>
              </a:spcAft>
              <a:defRPr/>
            </a:pPr>
            <a:endParaRPr lang="en-US" sz="3000" dirty="0">
              <a:solidFill>
                <a:schemeClr val="bg1"/>
              </a:solidFill>
            </a:endParaRPr>
          </a:p>
        </p:txBody>
      </p:sp>
      <p:pic>
        <p:nvPicPr>
          <p:cNvPr id="4" name="Picture 3">
            <a:extLst>
              <a:ext uri="{FF2B5EF4-FFF2-40B4-BE49-F238E27FC236}">
                <a16:creationId xmlns:a16="http://schemas.microsoft.com/office/drawing/2014/main" id="{D37110EE-46CF-0778-CB19-21F6F0F7DE1D}"/>
              </a:ext>
            </a:extLst>
          </p:cNvPr>
          <p:cNvPicPr>
            <a:picLocks noChangeAspect="1"/>
          </p:cNvPicPr>
          <p:nvPr/>
        </p:nvPicPr>
        <p:blipFill>
          <a:blip r:embed="rId2"/>
          <a:stretch>
            <a:fillRect/>
          </a:stretch>
        </p:blipFill>
        <p:spPr>
          <a:xfrm>
            <a:off x="228600" y="254000"/>
            <a:ext cx="2213040" cy="1243692"/>
          </a:xfrm>
          <a:prstGeom prst="rect">
            <a:avLst/>
          </a:prstGeom>
        </p:spPr>
      </p:pic>
    </p:spTree>
    <p:extLst>
      <p:ext uri="{BB962C8B-B14F-4D97-AF65-F5344CB8AC3E}">
        <p14:creationId xmlns:p14="http://schemas.microsoft.com/office/powerpoint/2010/main" val="180424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3200" dirty="0">
                <a:solidFill>
                  <a:schemeClr val="tx2">
                    <a:tint val="100000"/>
                    <a:shade val="90000"/>
                    <a:satMod val="250000"/>
                    <a:alpha val="100000"/>
                  </a:schemeClr>
                </a:solidFill>
              </a:rPr>
              <a:t>Schedule of Audit Findings</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and Responses </a:t>
            </a:r>
          </a:p>
        </p:txBody>
      </p:sp>
      <p:sp>
        <p:nvSpPr>
          <p:cNvPr id="3" name="Content Placeholder 2"/>
          <p:cNvSpPr>
            <a:spLocks noGrp="1"/>
          </p:cNvSpPr>
          <p:nvPr>
            <p:ph idx="1"/>
          </p:nvPr>
        </p:nvSpPr>
        <p:spPr>
          <a:xfrm>
            <a:off x="457200" y="1646238"/>
            <a:ext cx="8229600" cy="4297362"/>
          </a:xfrm>
        </p:spPr>
        <p:txBody>
          <a:bodyPr>
            <a:normAutofit fontScale="55000" lnSpcReduction="20000"/>
          </a:bodyPr>
          <a:lstStyle/>
          <a:p>
            <a:pPr marL="292100" lvl="2" indent="-292100" fontAlgn="auto">
              <a:spcBef>
                <a:spcPts val="0"/>
              </a:spcBef>
              <a:spcAft>
                <a:spcPts val="0"/>
              </a:spcAft>
              <a:buClr>
                <a:schemeClr val="accent1"/>
              </a:buClr>
              <a:buSzPct val="70000"/>
              <a:buFont typeface="Wingdings 2"/>
              <a:buChar char=""/>
              <a:defRPr/>
            </a:pPr>
            <a:r>
              <a:rPr lang="en-US" sz="5100" b="1" dirty="0">
                <a:solidFill>
                  <a:schemeClr val="bg1"/>
                </a:solidFill>
              </a:rPr>
              <a:t>2022-001 EDC/CDC Financial Reporting</a:t>
            </a:r>
          </a:p>
          <a:p>
            <a:pPr marL="0" lvl="2" indent="0" fontAlgn="auto">
              <a:spcBef>
                <a:spcPts val="0"/>
              </a:spcBef>
              <a:spcAft>
                <a:spcPts val="0"/>
              </a:spcAft>
              <a:buClr>
                <a:schemeClr val="accent1"/>
              </a:buClr>
              <a:buSzPct val="70000"/>
              <a:buNone/>
              <a:defRPr/>
            </a:pPr>
            <a:endParaRPr lang="en-US" sz="5100" b="1" dirty="0">
              <a:solidFill>
                <a:schemeClr val="bg1"/>
              </a:solidFill>
            </a:endParaRPr>
          </a:p>
          <a:p>
            <a:pPr marL="474663" lvl="3" indent="-292100" fontAlgn="auto">
              <a:spcBef>
                <a:spcPts val="0"/>
              </a:spcBef>
              <a:spcAft>
                <a:spcPts val="0"/>
              </a:spcAft>
              <a:buClr>
                <a:schemeClr val="accent1"/>
              </a:buClr>
              <a:buSzPct val="70000"/>
              <a:buFont typeface="Wingdings 2"/>
              <a:buChar char=""/>
              <a:defRPr/>
            </a:pPr>
            <a:r>
              <a:rPr lang="en-US" sz="3300" dirty="0">
                <a:solidFill>
                  <a:schemeClr val="bg1"/>
                </a:solidFill>
              </a:rPr>
              <a:t>The EDC and CDC maintain their accounting records in QuickBooks instead of the City’s software. Further, the internal control structure does not provide for adequate review and supervision of the general ledger to timely detect and correct errors. </a:t>
            </a:r>
          </a:p>
          <a:p>
            <a:pPr marL="292100" lvl="2" indent="-292100" fontAlgn="auto">
              <a:spcBef>
                <a:spcPts val="0"/>
              </a:spcBef>
              <a:spcAft>
                <a:spcPts val="0"/>
              </a:spcAft>
              <a:buClr>
                <a:schemeClr val="accent1"/>
              </a:buClr>
              <a:buSzPct val="70000"/>
              <a:buFont typeface="Wingdings 2"/>
              <a:buChar char=""/>
              <a:defRPr/>
            </a:pPr>
            <a:endParaRPr lang="en-US" sz="3600" dirty="0">
              <a:solidFill>
                <a:schemeClr val="bg1"/>
              </a:solidFill>
            </a:endParaRPr>
          </a:p>
          <a:p>
            <a:pPr marL="474663" lvl="3" indent="-292100" fontAlgn="auto">
              <a:spcBef>
                <a:spcPts val="0"/>
              </a:spcBef>
              <a:spcAft>
                <a:spcPts val="0"/>
              </a:spcAft>
              <a:buClr>
                <a:schemeClr val="accent1"/>
              </a:buClr>
              <a:buSzPct val="70000"/>
              <a:buFont typeface="Wingdings 2"/>
              <a:buChar char=""/>
              <a:defRPr/>
            </a:pPr>
            <a:r>
              <a:rPr lang="en-US" sz="3300" dirty="0">
                <a:solidFill>
                  <a:schemeClr val="bg1"/>
                </a:solidFill>
              </a:rPr>
              <a:t>We recommend the EDC and CDC convert their accounting records to ASYST software, which is utilized by the City.  The EDC and CDC financial transactions should be maintained as separate funds in ASYST by City staff. Check signing would still be performed by an authorized board member.</a:t>
            </a:r>
          </a:p>
          <a:p>
            <a:pPr marL="474663" lvl="3" indent="-292100" fontAlgn="auto">
              <a:spcBef>
                <a:spcPts val="0"/>
              </a:spcBef>
              <a:spcAft>
                <a:spcPts val="0"/>
              </a:spcAft>
              <a:buClr>
                <a:schemeClr val="accent1"/>
              </a:buClr>
              <a:buSzPct val="70000"/>
              <a:buFont typeface="Wingdings 2"/>
              <a:buChar char=""/>
              <a:defRPr/>
            </a:pPr>
            <a:endParaRPr lang="en-US" sz="3300" dirty="0">
              <a:solidFill>
                <a:schemeClr val="bg1"/>
              </a:solidFill>
            </a:endParaRPr>
          </a:p>
          <a:p>
            <a:pPr marL="474663" lvl="3" indent="-292100" fontAlgn="auto">
              <a:spcBef>
                <a:spcPts val="0"/>
              </a:spcBef>
              <a:spcAft>
                <a:spcPts val="0"/>
              </a:spcAft>
              <a:buClr>
                <a:schemeClr val="accent1"/>
              </a:buClr>
              <a:buSzPct val="70000"/>
              <a:buFont typeface="Wingdings 2"/>
              <a:buChar char=""/>
              <a:defRPr/>
            </a:pPr>
            <a:r>
              <a:rPr lang="en-US" sz="3300" dirty="0">
                <a:solidFill>
                  <a:schemeClr val="bg1"/>
                </a:solidFill>
              </a:rPr>
              <a:t>The City is planning to convert the EDC and CDC’s accounting records to the new </a:t>
            </a:r>
            <a:r>
              <a:rPr lang="en-US" sz="3300" dirty="0" err="1">
                <a:solidFill>
                  <a:schemeClr val="bg1"/>
                </a:solidFill>
              </a:rPr>
              <a:t>Incode</a:t>
            </a:r>
            <a:r>
              <a:rPr lang="en-US" sz="3300" dirty="0">
                <a:solidFill>
                  <a:schemeClr val="bg1"/>
                </a:solidFill>
              </a:rPr>
              <a:t> system once the software is live.</a:t>
            </a:r>
          </a:p>
        </p:txBody>
      </p:sp>
      <p:pic>
        <p:nvPicPr>
          <p:cNvPr id="4" name="Picture 3">
            <a:extLst>
              <a:ext uri="{FF2B5EF4-FFF2-40B4-BE49-F238E27FC236}">
                <a16:creationId xmlns:a16="http://schemas.microsoft.com/office/drawing/2014/main" id="{EF3BC78E-D3C6-521B-8664-B94E02ADCDF3}"/>
              </a:ext>
            </a:extLst>
          </p:cNvPr>
          <p:cNvPicPr>
            <a:picLocks noChangeAspect="1"/>
          </p:cNvPicPr>
          <p:nvPr/>
        </p:nvPicPr>
        <p:blipFill>
          <a:blip r:embed="rId2"/>
          <a:stretch>
            <a:fillRect/>
          </a:stretch>
        </p:blipFill>
        <p:spPr>
          <a:xfrm>
            <a:off x="228600" y="203654"/>
            <a:ext cx="2213040" cy="1243692"/>
          </a:xfrm>
          <a:prstGeom prst="rect">
            <a:avLst/>
          </a:prstGeom>
        </p:spPr>
      </p:pic>
    </p:spTree>
    <p:extLst>
      <p:ext uri="{BB962C8B-B14F-4D97-AF65-F5344CB8AC3E}">
        <p14:creationId xmlns:p14="http://schemas.microsoft.com/office/powerpoint/2010/main" val="2222378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498600"/>
          </a:xfrm>
        </p:spPr>
        <p:txBody>
          <a:bodyPr>
            <a:normAutofit/>
          </a:bodyPr>
          <a:lstStyle/>
          <a:p>
            <a:pPr marL="54864" indent="0" fontAlgn="auto">
              <a:spcAft>
                <a:spcPts val="0"/>
              </a:spcAft>
              <a:defRPr/>
            </a:pPr>
            <a:r>
              <a:rPr lang="en-US" dirty="0">
                <a:solidFill>
                  <a:schemeClr val="tx2">
                    <a:tint val="100000"/>
                    <a:shade val="90000"/>
                    <a:satMod val="250000"/>
                    <a:alpha val="100000"/>
                  </a:schemeClr>
                </a:solidFill>
              </a:rPr>
              <a:t>Required Governance Communications Letter</a:t>
            </a:r>
          </a:p>
        </p:txBody>
      </p:sp>
      <p:sp>
        <p:nvSpPr>
          <p:cNvPr id="3" name="Content Placeholder 2"/>
          <p:cNvSpPr>
            <a:spLocks noGrp="1"/>
          </p:cNvSpPr>
          <p:nvPr>
            <p:ph idx="1"/>
          </p:nvPr>
        </p:nvSpPr>
        <p:spPr>
          <a:xfrm>
            <a:off x="457200" y="1786348"/>
            <a:ext cx="8305800" cy="4906962"/>
          </a:xfrm>
        </p:spPr>
        <p:txBody>
          <a:bodyPr>
            <a:normAutofit/>
          </a:bodyPr>
          <a:lstStyle/>
          <a:p>
            <a:pPr fontAlgn="auto">
              <a:spcBef>
                <a:spcPts val="0"/>
              </a:spcBef>
              <a:spcAft>
                <a:spcPts val="0"/>
              </a:spcAft>
              <a:buFont typeface="Wingdings 2"/>
              <a:buChar char=""/>
              <a:defRPr/>
            </a:pPr>
            <a:r>
              <a:rPr lang="en-US" sz="2800" dirty="0">
                <a:solidFill>
                  <a:schemeClr val="bg1"/>
                </a:solidFill>
              </a:rPr>
              <a:t>Miscellaneous matters discussed in this letter:</a:t>
            </a:r>
          </a:p>
          <a:p>
            <a:pPr marL="640080" lvl="1" fontAlgn="auto">
              <a:spcAft>
                <a:spcPts val="0"/>
              </a:spcAft>
              <a:defRPr/>
            </a:pPr>
            <a:r>
              <a:rPr lang="en-US" sz="2400" dirty="0">
                <a:solidFill>
                  <a:schemeClr val="bg1"/>
                </a:solidFill>
              </a:rPr>
              <a:t>Corrected and uncorrected misstatements - </a:t>
            </a:r>
          </a:p>
          <a:p>
            <a:pPr marL="822642" lvl="2" fontAlgn="auto">
              <a:spcAft>
                <a:spcPts val="0"/>
              </a:spcAft>
              <a:defRPr/>
            </a:pPr>
            <a:r>
              <a:rPr lang="en-US" sz="2100" i="1" dirty="0">
                <a:solidFill>
                  <a:schemeClr val="bg1"/>
                </a:solidFill>
              </a:rPr>
              <a:t>All recommended adjustments were accepted by the City – see list at Attachment A</a:t>
            </a:r>
          </a:p>
          <a:p>
            <a:pPr marL="822642" lvl="2" fontAlgn="auto">
              <a:spcAft>
                <a:spcPts val="0"/>
              </a:spcAft>
              <a:defRPr/>
            </a:pPr>
            <a:r>
              <a:rPr lang="en-US" sz="2100" i="1" dirty="0">
                <a:solidFill>
                  <a:schemeClr val="bg1"/>
                </a:solidFill>
              </a:rPr>
              <a:t>Various immaterial uncorrected adjustments were noted – see list at Attachment B</a:t>
            </a:r>
          </a:p>
        </p:txBody>
      </p:sp>
      <p:pic>
        <p:nvPicPr>
          <p:cNvPr id="5" name="Picture 4">
            <a:extLst>
              <a:ext uri="{FF2B5EF4-FFF2-40B4-BE49-F238E27FC236}">
                <a16:creationId xmlns:a16="http://schemas.microsoft.com/office/drawing/2014/main" id="{83D2A0E4-3C3E-7F8F-C007-E92E951AF45D}"/>
              </a:ext>
            </a:extLst>
          </p:cNvPr>
          <p:cNvPicPr>
            <a:picLocks noChangeAspect="1"/>
          </p:cNvPicPr>
          <p:nvPr/>
        </p:nvPicPr>
        <p:blipFill>
          <a:blip r:embed="rId2"/>
          <a:stretch>
            <a:fillRect/>
          </a:stretch>
        </p:blipFill>
        <p:spPr>
          <a:xfrm>
            <a:off x="228600" y="152400"/>
            <a:ext cx="1905000" cy="107057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270000"/>
          </a:xfrm>
        </p:spPr>
        <p:txBody>
          <a:bodyPr>
            <a:normAutofit fontScale="90000"/>
          </a:bodyPr>
          <a:lstStyle/>
          <a:p>
            <a:r>
              <a:rPr lang="en-US" sz="4100" dirty="0">
                <a:solidFill>
                  <a:schemeClr val="tx2">
                    <a:tint val="100000"/>
                    <a:shade val="90000"/>
                    <a:satMod val="250000"/>
                    <a:alpha val="100000"/>
                  </a:schemeClr>
                </a:solidFill>
              </a:rPr>
              <a:t>Management</a:t>
            </a:r>
            <a:br>
              <a:rPr lang="en-US" sz="4100" dirty="0">
                <a:solidFill>
                  <a:schemeClr val="tx2">
                    <a:tint val="100000"/>
                    <a:shade val="90000"/>
                    <a:satMod val="250000"/>
                    <a:alpha val="100000"/>
                  </a:schemeClr>
                </a:solidFill>
              </a:rPr>
            </a:br>
            <a:r>
              <a:rPr lang="en-US" sz="4100" dirty="0">
                <a:solidFill>
                  <a:schemeClr val="tx2">
                    <a:tint val="100000"/>
                    <a:shade val="90000"/>
                    <a:satMod val="250000"/>
                    <a:alpha val="100000"/>
                  </a:schemeClr>
                </a:solidFill>
              </a:rPr>
              <a:t>Recommendations Letter</a:t>
            </a:r>
          </a:p>
        </p:txBody>
      </p:sp>
      <p:sp>
        <p:nvSpPr>
          <p:cNvPr id="3" name="Content Placeholder 2"/>
          <p:cNvSpPr>
            <a:spLocks noGrp="1"/>
          </p:cNvSpPr>
          <p:nvPr>
            <p:ph idx="1"/>
          </p:nvPr>
        </p:nvSpPr>
        <p:spPr>
          <a:xfrm>
            <a:off x="457200" y="1524000"/>
            <a:ext cx="8229600" cy="4953000"/>
          </a:xfrm>
        </p:spPr>
        <p:txBody>
          <a:bodyPr/>
          <a:lstStyle/>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Year-end Closing Procedures – </a:t>
            </a:r>
            <a:r>
              <a:rPr lang="en-US" sz="1800" dirty="0">
                <a:solidFill>
                  <a:schemeClr val="bg1"/>
                </a:solidFill>
              </a:rPr>
              <a:t>Refine the closing process to ensure that accounting for the fiscal year is complete.</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Capital Outlay and Capital Asset Policy – </a:t>
            </a:r>
            <a:r>
              <a:rPr lang="en-US" sz="1800" dirty="0">
                <a:solidFill>
                  <a:schemeClr val="bg1"/>
                </a:solidFill>
              </a:rPr>
              <a:t>Consider budgeting and recording all fixed asset purchases greater than $5,000 in a capital outlay account. Also, consider raising capitalization threshold.</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Construction in Progress </a:t>
            </a:r>
            <a:r>
              <a:rPr lang="en-US" sz="1800" dirty="0">
                <a:solidFill>
                  <a:schemeClr val="bg1"/>
                </a:solidFill>
              </a:rPr>
              <a:t>– Consider refining the procedures to track and update on-going CIP projects to ensure that the transactions are properly recorded in the general ledger.</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Inventory</a:t>
            </a:r>
            <a:r>
              <a:rPr lang="en-US" sz="1800" dirty="0">
                <a:solidFill>
                  <a:schemeClr val="bg1"/>
                </a:solidFill>
              </a:rPr>
              <a:t> – Consider reconciling and reviewing inventory balances as part of the closing process. </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State Court Costs &amp; Accounts Payable - </a:t>
            </a:r>
            <a:r>
              <a:rPr lang="en-US" sz="1800" dirty="0">
                <a:solidFill>
                  <a:schemeClr val="bg1"/>
                </a:solidFill>
              </a:rPr>
              <a:t>Adjust the expense owed to the State and other vendors for court costs/expenses incurred in the fiscal year at year end as part of the closing process.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2000" dirty="0">
              <a:solidFill>
                <a:schemeClr val="bg1"/>
              </a:solidFill>
            </a:endParaRPr>
          </a:p>
          <a:p>
            <a:pPr marL="0" lvl="1" indent="0" algn="just">
              <a:spcBef>
                <a:spcPct val="0"/>
              </a:spcBef>
              <a:buClr>
                <a:schemeClr val="accent1"/>
              </a:buClr>
              <a:buSzPct val="70000"/>
              <a:buNone/>
              <a:defRPr/>
            </a:pPr>
            <a:endParaRPr lang="en-US" sz="2000" dirty="0">
              <a:solidFill>
                <a:schemeClr val="bg1"/>
              </a:solidFill>
            </a:endParaRPr>
          </a:p>
          <a:p>
            <a:pPr marL="0" lvl="1" indent="0" algn="just">
              <a:spcBef>
                <a:spcPct val="0"/>
              </a:spcBef>
              <a:buClr>
                <a:schemeClr val="accent1"/>
              </a:buClr>
              <a:buSzPct val="70000"/>
              <a:buNone/>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p:txBody>
      </p:sp>
      <p:pic>
        <p:nvPicPr>
          <p:cNvPr id="5" name="Picture 4">
            <a:extLst>
              <a:ext uri="{FF2B5EF4-FFF2-40B4-BE49-F238E27FC236}">
                <a16:creationId xmlns:a16="http://schemas.microsoft.com/office/drawing/2014/main" id="{5C1593D4-4ADE-E6AD-CDA8-1E56CEA5961A}"/>
              </a:ext>
            </a:extLst>
          </p:cNvPr>
          <p:cNvPicPr>
            <a:picLocks noChangeAspect="1"/>
          </p:cNvPicPr>
          <p:nvPr/>
        </p:nvPicPr>
        <p:blipFill>
          <a:blip r:embed="rId2"/>
          <a:stretch>
            <a:fillRect/>
          </a:stretch>
        </p:blipFill>
        <p:spPr>
          <a:xfrm>
            <a:off x="228600" y="152400"/>
            <a:ext cx="2213040" cy="1243692"/>
          </a:xfrm>
          <a:prstGeom prst="rect">
            <a:avLst/>
          </a:prstGeom>
        </p:spPr>
      </p:pic>
    </p:spTree>
    <p:extLst>
      <p:ext uri="{BB962C8B-B14F-4D97-AF65-F5344CB8AC3E}">
        <p14:creationId xmlns:p14="http://schemas.microsoft.com/office/powerpoint/2010/main" val="419431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270000"/>
          </a:xfrm>
        </p:spPr>
        <p:txBody>
          <a:bodyPr>
            <a:normAutofit fontScale="90000"/>
          </a:bodyPr>
          <a:lstStyle/>
          <a:p>
            <a:r>
              <a:rPr lang="en-US" sz="4100" dirty="0">
                <a:solidFill>
                  <a:schemeClr val="tx2">
                    <a:tint val="100000"/>
                    <a:shade val="90000"/>
                    <a:satMod val="250000"/>
                    <a:alpha val="100000"/>
                  </a:schemeClr>
                </a:solidFill>
              </a:rPr>
              <a:t>Management</a:t>
            </a:r>
            <a:br>
              <a:rPr lang="en-US" sz="4100" dirty="0">
                <a:solidFill>
                  <a:schemeClr val="tx2">
                    <a:tint val="100000"/>
                    <a:shade val="90000"/>
                    <a:satMod val="250000"/>
                    <a:alpha val="100000"/>
                  </a:schemeClr>
                </a:solidFill>
              </a:rPr>
            </a:br>
            <a:r>
              <a:rPr lang="en-US" sz="4100" dirty="0">
                <a:solidFill>
                  <a:schemeClr val="tx2">
                    <a:tint val="100000"/>
                    <a:shade val="90000"/>
                    <a:satMod val="250000"/>
                    <a:alpha val="100000"/>
                  </a:schemeClr>
                </a:solidFill>
              </a:rPr>
              <a:t>Recommendations Letter</a:t>
            </a:r>
          </a:p>
        </p:txBody>
      </p:sp>
      <p:sp>
        <p:nvSpPr>
          <p:cNvPr id="3" name="Content Placeholder 2"/>
          <p:cNvSpPr>
            <a:spLocks noGrp="1"/>
          </p:cNvSpPr>
          <p:nvPr>
            <p:ph idx="1"/>
          </p:nvPr>
        </p:nvSpPr>
        <p:spPr>
          <a:xfrm>
            <a:off x="457200" y="1524000"/>
            <a:ext cx="8229600" cy="4953000"/>
          </a:xfrm>
        </p:spPr>
        <p:txBody>
          <a:bodyPr/>
          <a:lstStyle/>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Amortization of Bond Premium </a:t>
            </a:r>
            <a:r>
              <a:rPr lang="en-US" sz="1800" dirty="0">
                <a:solidFill>
                  <a:schemeClr val="bg1"/>
                </a:solidFill>
              </a:rPr>
              <a:t>– Calculate and record the amortization of bond premium in the general ledger, and allocate by fund, as part of the closing process.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Ambulance Receivables &amp; Collections </a:t>
            </a:r>
            <a:r>
              <a:rPr lang="en-US" sz="1800" dirty="0">
                <a:solidFill>
                  <a:schemeClr val="bg1"/>
                </a:solidFill>
              </a:rPr>
              <a:t>– Closely monitor the third-party billing company and collection agency to ensure that balances are collected before they legally expire. Also, reconcile and adjust ambulance related balances on a quarterly basis.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Leases &amp; GASB 87 </a:t>
            </a:r>
            <a:r>
              <a:rPr lang="en-US" sz="1800" dirty="0">
                <a:solidFill>
                  <a:schemeClr val="bg1"/>
                </a:solidFill>
              </a:rPr>
              <a:t>– Adopt new procedures over leases in order to properly update and record lease-related balances in accordance with GASB 87.</a:t>
            </a:r>
          </a:p>
          <a:p>
            <a:pPr marL="0" lvl="1" indent="0" algn="just">
              <a:spcBef>
                <a:spcPct val="0"/>
              </a:spcBef>
              <a:buClr>
                <a:schemeClr val="accent1"/>
              </a:buClr>
              <a:buSzPct val="70000"/>
              <a:buNone/>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Grant Funds </a:t>
            </a:r>
            <a:r>
              <a:rPr lang="en-US" sz="1800" dirty="0">
                <a:solidFill>
                  <a:schemeClr val="bg1"/>
                </a:solidFill>
              </a:rPr>
              <a:t>– Review grant proceeds and expenditures incurred during the fiscal year to determine amounts that need to be properly recognized as revenue and if a single audit is needed. </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2000" dirty="0">
              <a:solidFill>
                <a:schemeClr val="bg1"/>
              </a:solidFill>
            </a:endParaRPr>
          </a:p>
          <a:p>
            <a:pPr marL="0" lvl="1" indent="0" algn="just">
              <a:spcBef>
                <a:spcPct val="0"/>
              </a:spcBef>
              <a:buClr>
                <a:schemeClr val="accent1"/>
              </a:buClr>
              <a:buSzPct val="70000"/>
              <a:buNone/>
              <a:defRPr/>
            </a:pPr>
            <a:endParaRPr lang="en-US" sz="2000" dirty="0">
              <a:solidFill>
                <a:schemeClr val="bg1"/>
              </a:solidFill>
            </a:endParaRPr>
          </a:p>
          <a:p>
            <a:pPr marL="0" lvl="1" indent="0" algn="just">
              <a:spcBef>
                <a:spcPct val="0"/>
              </a:spcBef>
              <a:buClr>
                <a:schemeClr val="accent1"/>
              </a:buClr>
              <a:buSzPct val="70000"/>
              <a:buNone/>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p:txBody>
      </p:sp>
      <p:pic>
        <p:nvPicPr>
          <p:cNvPr id="5" name="Picture 4">
            <a:extLst>
              <a:ext uri="{FF2B5EF4-FFF2-40B4-BE49-F238E27FC236}">
                <a16:creationId xmlns:a16="http://schemas.microsoft.com/office/drawing/2014/main" id="{5C1593D4-4ADE-E6AD-CDA8-1E56CEA5961A}"/>
              </a:ext>
            </a:extLst>
          </p:cNvPr>
          <p:cNvPicPr>
            <a:picLocks noChangeAspect="1"/>
          </p:cNvPicPr>
          <p:nvPr/>
        </p:nvPicPr>
        <p:blipFill>
          <a:blip r:embed="rId2"/>
          <a:stretch>
            <a:fillRect/>
          </a:stretch>
        </p:blipFill>
        <p:spPr>
          <a:xfrm>
            <a:off x="228600" y="152400"/>
            <a:ext cx="2213040" cy="1243692"/>
          </a:xfrm>
          <a:prstGeom prst="rect">
            <a:avLst/>
          </a:prstGeom>
        </p:spPr>
      </p:pic>
    </p:spTree>
    <p:extLst>
      <p:ext uri="{BB962C8B-B14F-4D97-AF65-F5344CB8AC3E}">
        <p14:creationId xmlns:p14="http://schemas.microsoft.com/office/powerpoint/2010/main" val="394208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a:solidFill>
                  <a:schemeClr val="tx2">
                    <a:tint val="100000"/>
                    <a:shade val="90000"/>
                    <a:satMod val="250000"/>
                    <a:alpha val="100000"/>
                  </a:schemeClr>
                </a:solidFill>
              </a:rPr>
              <a:t>Closing Remarks</a:t>
            </a:r>
          </a:p>
        </p:txBody>
      </p:sp>
      <p:sp>
        <p:nvSpPr>
          <p:cNvPr id="18435" name="Content Placeholder 2"/>
          <p:cNvSpPr>
            <a:spLocks noGrp="1"/>
          </p:cNvSpPr>
          <p:nvPr>
            <p:ph idx="1"/>
          </p:nvPr>
        </p:nvSpPr>
        <p:spPr>
          <a:xfrm>
            <a:off x="228600" y="1646238"/>
            <a:ext cx="8839200" cy="4983162"/>
          </a:xfrm>
        </p:spPr>
        <p:txBody>
          <a:bodyPr/>
          <a:lstStyle/>
          <a:p>
            <a:pPr marL="292100" lvl="1" indent="-292100">
              <a:spcBef>
                <a:spcPct val="0"/>
              </a:spcBef>
              <a:buClr>
                <a:schemeClr val="accent1"/>
              </a:buClr>
              <a:buSzPct val="70000"/>
              <a:buFont typeface="Wingdings 2" pitchFamily="18" charset="2"/>
              <a:buChar char=""/>
            </a:pPr>
            <a:endParaRPr lang="en-US" sz="2800" dirty="0">
              <a:solidFill>
                <a:schemeClr val="bg1"/>
              </a:solidFill>
            </a:endParaRPr>
          </a:p>
          <a:p>
            <a:pPr marL="292100" lvl="1" indent="-292100">
              <a:spcBef>
                <a:spcPct val="0"/>
              </a:spcBef>
              <a:buClr>
                <a:schemeClr val="accent1"/>
              </a:buClr>
              <a:buSzPct val="70000"/>
              <a:buFont typeface="Wingdings 2" pitchFamily="18" charset="2"/>
              <a:buChar char=""/>
            </a:pPr>
            <a:r>
              <a:rPr lang="en-US" sz="2800" dirty="0">
                <a:solidFill>
                  <a:schemeClr val="bg1"/>
                </a:solidFill>
              </a:rPr>
              <a:t>We would like to thank:</a:t>
            </a:r>
          </a:p>
          <a:p>
            <a:pPr lvl="1"/>
            <a:r>
              <a:rPr lang="en-US" sz="2800" dirty="0">
                <a:solidFill>
                  <a:schemeClr val="bg1"/>
                </a:solidFill>
              </a:rPr>
              <a:t>City Manager - Lane Jones </a:t>
            </a:r>
          </a:p>
          <a:p>
            <a:pPr lvl="1"/>
            <a:r>
              <a:rPr lang="en-US" sz="2800" dirty="0">
                <a:solidFill>
                  <a:schemeClr val="bg1"/>
                </a:solidFill>
              </a:rPr>
              <a:t>City Secretary/ACM - Jennifer Gould </a:t>
            </a:r>
          </a:p>
          <a:p>
            <a:pPr lvl="1"/>
            <a:r>
              <a:rPr lang="en-US" sz="2800">
                <a:solidFill>
                  <a:schemeClr val="bg1"/>
                </a:solidFill>
              </a:rPr>
              <a:t>EDC</a:t>
            </a:r>
            <a:r>
              <a:rPr lang="en-US" sz="2800" dirty="0">
                <a:solidFill>
                  <a:schemeClr val="bg1"/>
                </a:solidFill>
              </a:rPr>
              <a:t>/CDC – Rodney Williams &amp; Tiffany Chartier</a:t>
            </a:r>
          </a:p>
          <a:p>
            <a:pPr marL="411163" lvl="1" indent="0">
              <a:buNone/>
            </a:pPr>
            <a:endParaRPr lang="en-US" sz="2400" dirty="0">
              <a:solidFill>
                <a:schemeClr val="bg1"/>
              </a:solidFill>
            </a:endParaRPr>
          </a:p>
          <a:p>
            <a:pPr marL="292100" lvl="1" indent="-292100">
              <a:spcBef>
                <a:spcPct val="0"/>
              </a:spcBef>
              <a:buClr>
                <a:schemeClr val="accent1"/>
              </a:buClr>
              <a:buSzPct val="70000"/>
              <a:buFont typeface="Wingdings 2" pitchFamily="18" charset="2"/>
              <a:buChar char=""/>
            </a:pPr>
            <a:r>
              <a:rPr lang="en-US" sz="2800" dirty="0">
                <a:solidFill>
                  <a:schemeClr val="bg1"/>
                </a:solidFill>
              </a:rPr>
              <a:t>Questions or Comments?</a:t>
            </a:r>
          </a:p>
        </p:txBody>
      </p:sp>
      <p:pic>
        <p:nvPicPr>
          <p:cNvPr id="3" name="Picture 2">
            <a:extLst>
              <a:ext uri="{FF2B5EF4-FFF2-40B4-BE49-F238E27FC236}">
                <a16:creationId xmlns:a16="http://schemas.microsoft.com/office/drawing/2014/main" id="{F246E952-136A-767E-1962-AD3FC66E1A6A}"/>
              </a:ext>
            </a:extLst>
          </p:cNvPr>
          <p:cNvPicPr>
            <a:picLocks noChangeAspect="1"/>
          </p:cNvPicPr>
          <p:nvPr/>
        </p:nvPicPr>
        <p:blipFill>
          <a:blip r:embed="rId2"/>
          <a:stretch>
            <a:fillRect/>
          </a:stretch>
        </p:blipFill>
        <p:spPr>
          <a:xfrm>
            <a:off x="228600" y="228600"/>
            <a:ext cx="2213040" cy="12436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a:solidFill>
                  <a:schemeClr val="tx2">
                    <a:tint val="100000"/>
                    <a:shade val="90000"/>
                    <a:satMod val="250000"/>
                    <a:alpha val="100000"/>
                  </a:schemeClr>
                </a:solidFill>
              </a:rPr>
              <a:t>Agenda</a:t>
            </a:r>
          </a:p>
        </p:txBody>
      </p:sp>
      <p:sp>
        <p:nvSpPr>
          <p:cNvPr id="11267" name="Content Placeholder 2"/>
          <p:cNvSpPr>
            <a:spLocks noGrp="1"/>
          </p:cNvSpPr>
          <p:nvPr>
            <p:ph idx="1"/>
          </p:nvPr>
        </p:nvSpPr>
        <p:spPr/>
        <p:txBody>
          <a:bodyPr/>
          <a:lstStyle/>
          <a:p>
            <a:r>
              <a:rPr lang="en-US" dirty="0">
                <a:solidFill>
                  <a:schemeClr val="bg1"/>
                </a:solidFill>
              </a:rPr>
              <a:t>Objectives &amp; Scope of Audit</a:t>
            </a:r>
          </a:p>
          <a:p>
            <a:r>
              <a:rPr lang="en-US" dirty="0">
                <a:solidFill>
                  <a:schemeClr val="bg1"/>
                </a:solidFill>
              </a:rPr>
              <a:t>Annual Financial Report</a:t>
            </a:r>
          </a:p>
          <a:p>
            <a:r>
              <a:rPr lang="en-US" dirty="0">
                <a:solidFill>
                  <a:schemeClr val="bg1"/>
                </a:solidFill>
              </a:rPr>
              <a:t>Overview of Audit Results</a:t>
            </a:r>
          </a:p>
          <a:p>
            <a:r>
              <a:rPr lang="en-US" dirty="0">
                <a:solidFill>
                  <a:schemeClr val="bg1"/>
                </a:solidFill>
              </a:rPr>
              <a:t>Financial Highlights</a:t>
            </a:r>
          </a:p>
          <a:p>
            <a:r>
              <a:rPr lang="en-US" dirty="0">
                <a:solidFill>
                  <a:schemeClr val="bg1"/>
                </a:solidFill>
              </a:rPr>
              <a:t>Management Recommendations</a:t>
            </a:r>
          </a:p>
          <a:p>
            <a:r>
              <a:rPr lang="en-US" dirty="0">
                <a:solidFill>
                  <a:schemeClr val="bg1"/>
                </a:solidFill>
              </a:rPr>
              <a:t>Required Governance Communications</a:t>
            </a:r>
          </a:p>
          <a:p>
            <a:r>
              <a:rPr lang="en-US" dirty="0">
                <a:solidFill>
                  <a:schemeClr val="bg1"/>
                </a:solidFill>
              </a:rPr>
              <a:t>Closing Remarks</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82727960-46CE-CF7A-AEA7-8D6B4CC1B596}"/>
              </a:ext>
            </a:extLst>
          </p:cNvPr>
          <p:cNvPicPr>
            <a:picLocks noChangeAspect="1"/>
          </p:cNvPicPr>
          <p:nvPr/>
        </p:nvPicPr>
        <p:blipFill>
          <a:blip r:embed="rId2"/>
          <a:stretch>
            <a:fillRect/>
          </a:stretch>
        </p:blipFill>
        <p:spPr>
          <a:xfrm>
            <a:off x="228601" y="152400"/>
            <a:ext cx="1752599" cy="9838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3200" dirty="0">
                <a:solidFill>
                  <a:schemeClr val="tx2">
                    <a:tint val="100000"/>
                    <a:shade val="90000"/>
                    <a:satMod val="250000"/>
                    <a:alpha val="100000"/>
                  </a:schemeClr>
                </a:solidFill>
              </a:rPr>
              <a:t>Objectives &amp; Scope of Audit</a:t>
            </a:r>
          </a:p>
        </p:txBody>
      </p:sp>
      <p:sp>
        <p:nvSpPr>
          <p:cNvPr id="3" name="Content Placeholder 2"/>
          <p:cNvSpPr>
            <a:spLocks noGrp="1"/>
          </p:cNvSpPr>
          <p:nvPr>
            <p:ph idx="1"/>
          </p:nvPr>
        </p:nvSpPr>
        <p:spPr/>
        <p:txBody>
          <a:bodyPr>
            <a:normAutofit fontScale="92500" lnSpcReduction="20000"/>
          </a:bodyPr>
          <a:lstStyle/>
          <a:p>
            <a:pPr fontAlgn="auto">
              <a:spcBef>
                <a:spcPts val="0"/>
              </a:spcBef>
              <a:spcAft>
                <a:spcPts val="0"/>
              </a:spcAft>
              <a:buFont typeface="Wingdings 2"/>
              <a:buChar char=""/>
              <a:defRPr/>
            </a:pPr>
            <a:r>
              <a:rPr lang="en-US" dirty="0">
                <a:solidFill>
                  <a:schemeClr val="bg1"/>
                </a:solidFill>
              </a:rPr>
              <a:t>Objectives</a:t>
            </a:r>
          </a:p>
          <a:p>
            <a:pPr marL="822960" lvl="2" indent="-192024" fontAlgn="auto">
              <a:spcAft>
                <a:spcPts val="0"/>
              </a:spcAft>
              <a:buClr>
                <a:schemeClr val="accent3"/>
              </a:buClr>
              <a:buFont typeface="Wingdings 2"/>
              <a:buChar char=""/>
              <a:defRPr/>
            </a:pPr>
            <a:r>
              <a:rPr lang="en-US" sz="2600" dirty="0">
                <a:solidFill>
                  <a:schemeClr val="bg1"/>
                </a:solidFill>
              </a:rPr>
              <a:t>Conduct  an audit in accordance with </a:t>
            </a:r>
            <a:r>
              <a:rPr lang="en-US" sz="2600" i="1" dirty="0">
                <a:solidFill>
                  <a:schemeClr val="bg1"/>
                </a:solidFill>
              </a:rPr>
              <a:t>Government Auditing Standards.</a:t>
            </a:r>
          </a:p>
          <a:p>
            <a:pPr marL="822960" lvl="2" indent="-192024" fontAlgn="auto">
              <a:spcAft>
                <a:spcPts val="0"/>
              </a:spcAft>
              <a:buClr>
                <a:schemeClr val="accent3"/>
              </a:buClr>
              <a:buFont typeface="Wingdings 2"/>
              <a:buChar char=""/>
              <a:defRPr/>
            </a:pPr>
            <a:r>
              <a:rPr lang="en-US" sz="2600" dirty="0">
                <a:solidFill>
                  <a:schemeClr val="bg1"/>
                </a:solidFill>
              </a:rPr>
              <a:t>Plan and perform the audit to obtain reasonable assurance about whether the financial statements are free of material misstatement.</a:t>
            </a:r>
          </a:p>
          <a:p>
            <a:pPr marL="630936" lvl="2" indent="0" fontAlgn="auto">
              <a:spcAft>
                <a:spcPts val="0"/>
              </a:spcAft>
              <a:buClr>
                <a:schemeClr val="accent3"/>
              </a:buClr>
              <a:buNone/>
              <a:defRPr/>
            </a:pPr>
            <a:endParaRPr lang="en-US" sz="2400" dirty="0">
              <a:solidFill>
                <a:schemeClr val="bg1"/>
              </a:solidFill>
            </a:endParaRPr>
          </a:p>
          <a:p>
            <a:pPr fontAlgn="auto">
              <a:spcBef>
                <a:spcPts val="0"/>
              </a:spcBef>
              <a:spcAft>
                <a:spcPts val="0"/>
              </a:spcAft>
              <a:buFont typeface="Wingdings 2"/>
              <a:buChar char=""/>
              <a:defRPr/>
            </a:pPr>
            <a:r>
              <a:rPr lang="en-US" dirty="0">
                <a:solidFill>
                  <a:schemeClr val="bg1"/>
                </a:solidFill>
              </a:rPr>
              <a:t>Full Scope Audit</a:t>
            </a:r>
          </a:p>
          <a:p>
            <a:pPr marL="822960" lvl="2" indent="-192024" fontAlgn="auto">
              <a:spcAft>
                <a:spcPts val="0"/>
              </a:spcAft>
              <a:buClr>
                <a:schemeClr val="accent3"/>
              </a:buClr>
              <a:buFont typeface="Wingdings 2"/>
              <a:buChar char=""/>
              <a:defRPr/>
            </a:pPr>
            <a:r>
              <a:rPr lang="en-US" sz="2600" dirty="0">
                <a:solidFill>
                  <a:schemeClr val="bg1"/>
                </a:solidFill>
              </a:rPr>
              <a:t>Governmental Activities  </a:t>
            </a:r>
          </a:p>
          <a:p>
            <a:pPr marL="822960" lvl="2" indent="-192024" fontAlgn="auto">
              <a:spcAft>
                <a:spcPts val="0"/>
              </a:spcAft>
              <a:buClr>
                <a:schemeClr val="accent3"/>
              </a:buClr>
              <a:buFont typeface="Wingdings 2"/>
              <a:buChar char=""/>
              <a:defRPr/>
            </a:pPr>
            <a:r>
              <a:rPr lang="en-US" sz="2600" dirty="0">
                <a:solidFill>
                  <a:schemeClr val="bg1"/>
                </a:solidFill>
              </a:rPr>
              <a:t>Business-type Activities </a:t>
            </a:r>
          </a:p>
          <a:p>
            <a:pPr marL="822960" lvl="2" indent="-192024" fontAlgn="auto">
              <a:spcAft>
                <a:spcPts val="0"/>
              </a:spcAft>
              <a:buClr>
                <a:schemeClr val="accent3"/>
              </a:buClr>
              <a:buFont typeface="Wingdings 2"/>
              <a:buChar char=""/>
              <a:defRPr/>
            </a:pPr>
            <a:r>
              <a:rPr lang="en-US" sz="2600" dirty="0">
                <a:solidFill>
                  <a:schemeClr val="bg1"/>
                </a:solidFill>
              </a:rPr>
              <a:t>Component Units – EDC &amp; CDC</a:t>
            </a:r>
          </a:p>
          <a:p>
            <a:pPr marL="822960" lvl="2" indent="-192024" fontAlgn="auto">
              <a:spcAft>
                <a:spcPts val="0"/>
              </a:spcAft>
              <a:buClr>
                <a:schemeClr val="accent3"/>
              </a:buClr>
              <a:buFont typeface="Wingdings 2"/>
              <a:buChar char=""/>
              <a:defRPr/>
            </a:pPr>
            <a:r>
              <a:rPr lang="en-US" sz="2600" dirty="0">
                <a:solidFill>
                  <a:schemeClr val="bg1"/>
                </a:solidFill>
              </a:rPr>
              <a:t>Each Major Fund</a:t>
            </a:r>
          </a:p>
          <a:p>
            <a:pPr marL="822960" lvl="2" indent="-192024" fontAlgn="auto">
              <a:spcAft>
                <a:spcPts val="0"/>
              </a:spcAft>
              <a:buClr>
                <a:schemeClr val="accent3"/>
              </a:buClr>
              <a:buFont typeface="Wingdings 2"/>
              <a:buChar char=""/>
              <a:defRPr/>
            </a:pPr>
            <a:endParaRPr lang="en-US" sz="2400" dirty="0"/>
          </a:p>
        </p:txBody>
      </p:sp>
      <p:pic>
        <p:nvPicPr>
          <p:cNvPr id="5" name="Picture 4">
            <a:extLst>
              <a:ext uri="{FF2B5EF4-FFF2-40B4-BE49-F238E27FC236}">
                <a16:creationId xmlns:a16="http://schemas.microsoft.com/office/drawing/2014/main" id="{F931821E-57B6-C95A-3F37-311E4310342E}"/>
              </a:ext>
            </a:extLst>
          </p:cNvPr>
          <p:cNvPicPr>
            <a:picLocks noChangeAspect="1"/>
          </p:cNvPicPr>
          <p:nvPr/>
        </p:nvPicPr>
        <p:blipFill>
          <a:blip r:embed="rId2"/>
          <a:stretch>
            <a:fillRect/>
          </a:stretch>
        </p:blipFill>
        <p:spPr>
          <a:xfrm>
            <a:off x="228600" y="153308"/>
            <a:ext cx="1905000" cy="107057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400" dirty="0">
                <a:solidFill>
                  <a:schemeClr val="tx2">
                    <a:tint val="100000"/>
                    <a:shade val="90000"/>
                    <a:satMod val="250000"/>
                    <a:alpha val="100000"/>
                  </a:schemeClr>
                </a:solidFill>
              </a:rPr>
              <a:t>Annual Financial Report </a:t>
            </a:r>
          </a:p>
        </p:txBody>
      </p:sp>
      <p:sp>
        <p:nvSpPr>
          <p:cNvPr id="3" name="Content Placeholder 2"/>
          <p:cNvSpPr>
            <a:spLocks noGrp="1"/>
          </p:cNvSpPr>
          <p:nvPr>
            <p:ph idx="1"/>
          </p:nvPr>
        </p:nvSpPr>
        <p:spPr>
          <a:xfrm>
            <a:off x="457200" y="1828800"/>
            <a:ext cx="8458200" cy="4343400"/>
          </a:xfrm>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200" dirty="0">
                <a:solidFill>
                  <a:schemeClr val="bg1"/>
                </a:solidFill>
              </a:rPr>
              <a:t>Table of Contents</a:t>
            </a:r>
            <a:endParaRPr lang="en-US" sz="2100" dirty="0">
              <a:solidFill>
                <a:schemeClr val="bg1"/>
              </a:solidFill>
            </a:endParaRPr>
          </a:p>
          <a:p>
            <a:pPr marL="822960" lvl="2" indent="-192024" fontAlgn="auto">
              <a:spcAft>
                <a:spcPts val="0"/>
              </a:spcAft>
              <a:buClr>
                <a:schemeClr val="accent3"/>
              </a:buClr>
              <a:buFont typeface="Wingdings 2"/>
              <a:buChar char=""/>
              <a:defRPr/>
            </a:pPr>
            <a:r>
              <a:rPr lang="en-US" sz="2400" dirty="0">
                <a:solidFill>
                  <a:schemeClr val="bg1"/>
                </a:solidFill>
              </a:rPr>
              <a:t>Independent Auditor’s Report (pgs. 1-3)</a:t>
            </a:r>
          </a:p>
          <a:p>
            <a:pPr marL="822960" lvl="2" indent="-192024" fontAlgn="auto">
              <a:spcAft>
                <a:spcPts val="0"/>
              </a:spcAft>
              <a:buClr>
                <a:schemeClr val="accent3"/>
              </a:buClr>
              <a:buFont typeface="Wingdings 2"/>
              <a:buChar char=""/>
              <a:defRPr/>
            </a:pPr>
            <a:r>
              <a:rPr lang="en-US" sz="2400" dirty="0">
                <a:solidFill>
                  <a:schemeClr val="bg1"/>
                </a:solidFill>
              </a:rPr>
              <a:t>Management’s Discussion and Analysis (pgs. 5-10)</a:t>
            </a:r>
          </a:p>
          <a:p>
            <a:pPr marL="822960" lvl="2" indent="-192024" fontAlgn="auto">
              <a:spcAft>
                <a:spcPts val="0"/>
              </a:spcAft>
              <a:buClr>
                <a:schemeClr val="accent3"/>
              </a:buClr>
              <a:buFont typeface="Wingdings 2"/>
              <a:buChar char=""/>
              <a:defRPr/>
            </a:pPr>
            <a:r>
              <a:rPr lang="en-US" sz="2400" dirty="0">
                <a:solidFill>
                  <a:schemeClr val="bg1"/>
                </a:solidFill>
              </a:rPr>
              <a:t>Government-Wide Financial Statements (pgs. 11-12)</a:t>
            </a:r>
          </a:p>
          <a:p>
            <a:pPr marL="822960" lvl="2" indent="-192024" fontAlgn="auto">
              <a:spcAft>
                <a:spcPts val="0"/>
              </a:spcAft>
              <a:buClr>
                <a:schemeClr val="accent3"/>
              </a:buClr>
              <a:buFont typeface="Wingdings 2"/>
              <a:buChar char=""/>
              <a:defRPr/>
            </a:pPr>
            <a:r>
              <a:rPr lang="en-US" sz="2400" dirty="0">
                <a:solidFill>
                  <a:schemeClr val="bg1"/>
                </a:solidFill>
              </a:rPr>
              <a:t>Fund Financial Statements (pgs. 13-19)</a:t>
            </a:r>
          </a:p>
          <a:p>
            <a:pPr marL="822960" lvl="2" indent="-192024" fontAlgn="auto">
              <a:spcAft>
                <a:spcPts val="0"/>
              </a:spcAft>
              <a:buClr>
                <a:schemeClr val="accent3"/>
              </a:buClr>
              <a:buFont typeface="Wingdings 2"/>
              <a:buChar char=""/>
              <a:defRPr/>
            </a:pPr>
            <a:r>
              <a:rPr lang="en-US" sz="2400" dirty="0">
                <a:solidFill>
                  <a:schemeClr val="bg1"/>
                </a:solidFill>
              </a:rPr>
              <a:t>Notes to Financial Statements (pgs. 21-46) </a:t>
            </a:r>
          </a:p>
          <a:p>
            <a:pPr marL="822960" lvl="2" indent="-192024" fontAlgn="auto">
              <a:spcAft>
                <a:spcPts val="0"/>
              </a:spcAft>
              <a:buClr>
                <a:schemeClr val="accent3"/>
              </a:buClr>
              <a:buFont typeface="Wingdings 2"/>
              <a:buChar char=""/>
              <a:defRPr/>
            </a:pPr>
            <a:r>
              <a:rPr lang="en-US" sz="2400" dirty="0">
                <a:solidFill>
                  <a:schemeClr val="bg1"/>
                </a:solidFill>
              </a:rPr>
              <a:t>Required Supplementary Information (pgs. 49-55)</a:t>
            </a:r>
          </a:p>
          <a:p>
            <a:pPr marL="822960" lvl="2" indent="-192024" fontAlgn="auto">
              <a:spcAft>
                <a:spcPts val="0"/>
              </a:spcAft>
              <a:buClr>
                <a:schemeClr val="accent3"/>
              </a:buClr>
              <a:buFont typeface="Wingdings 2"/>
              <a:buChar char=""/>
              <a:defRPr/>
            </a:pPr>
            <a:r>
              <a:rPr lang="en-US" sz="2400" dirty="0">
                <a:solidFill>
                  <a:schemeClr val="bg1"/>
                </a:solidFill>
              </a:rPr>
              <a:t>Other Supplementary Information (pgs. 59-68)</a:t>
            </a:r>
          </a:p>
          <a:p>
            <a:pPr marL="822960" lvl="2" indent="-192024" fontAlgn="auto">
              <a:spcAft>
                <a:spcPts val="0"/>
              </a:spcAft>
              <a:buClr>
                <a:schemeClr val="accent3"/>
              </a:buClr>
              <a:buFont typeface="Wingdings 2"/>
              <a:buChar char=""/>
              <a:defRPr/>
            </a:pPr>
            <a:r>
              <a:rPr lang="en-US" sz="2400" dirty="0">
                <a:solidFill>
                  <a:schemeClr val="bg1"/>
                </a:solidFill>
              </a:rPr>
              <a:t>Compliance and Internal Control Section (pgs. 71-74)</a:t>
            </a:r>
            <a:endParaRPr lang="en-US" sz="2800" dirty="0"/>
          </a:p>
          <a:p>
            <a:pPr marL="822960" lvl="2" indent="-192024" fontAlgn="auto">
              <a:spcAft>
                <a:spcPts val="0"/>
              </a:spcAft>
              <a:buClr>
                <a:schemeClr val="accent3"/>
              </a:buClr>
              <a:buFont typeface="Wingdings 2"/>
              <a:buChar char=""/>
              <a:defRPr/>
            </a:pPr>
            <a:endParaRPr lang="en-US" sz="2800" dirty="0"/>
          </a:p>
          <a:p>
            <a:pPr marL="630936" lvl="2" indent="0" fontAlgn="auto">
              <a:spcAft>
                <a:spcPts val="0"/>
              </a:spcAft>
              <a:buClr>
                <a:schemeClr val="accent3"/>
              </a:buClr>
              <a:buNone/>
              <a:defRPr/>
            </a:pPr>
            <a:endParaRPr lang="en-US" dirty="0"/>
          </a:p>
          <a:p>
            <a:pPr marL="0" indent="0" fontAlgn="auto">
              <a:spcBef>
                <a:spcPts val="0"/>
              </a:spcBef>
              <a:spcAft>
                <a:spcPts val="0"/>
              </a:spcAft>
              <a:buNone/>
              <a:defRPr/>
            </a:pPr>
            <a:endParaRPr lang="en-US" dirty="0"/>
          </a:p>
        </p:txBody>
      </p:sp>
      <p:pic>
        <p:nvPicPr>
          <p:cNvPr id="4" name="Picture 3">
            <a:extLst>
              <a:ext uri="{FF2B5EF4-FFF2-40B4-BE49-F238E27FC236}">
                <a16:creationId xmlns:a16="http://schemas.microsoft.com/office/drawing/2014/main" id="{C8DCCB73-65FB-A140-3A7D-BEF1A6DA25AE}"/>
              </a:ext>
            </a:extLst>
          </p:cNvPr>
          <p:cNvPicPr>
            <a:picLocks noChangeAspect="1"/>
          </p:cNvPicPr>
          <p:nvPr/>
        </p:nvPicPr>
        <p:blipFill>
          <a:blip r:embed="rId2"/>
          <a:stretch>
            <a:fillRect/>
          </a:stretch>
        </p:blipFill>
        <p:spPr>
          <a:xfrm>
            <a:off x="442452" y="254000"/>
            <a:ext cx="1717488" cy="965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000" dirty="0">
                <a:solidFill>
                  <a:schemeClr val="tx2">
                    <a:tint val="100000"/>
                    <a:shade val="90000"/>
                    <a:satMod val="250000"/>
                    <a:alpha val="100000"/>
                  </a:schemeClr>
                </a:solidFill>
              </a:rPr>
              <a:t>Overview of Audit Results</a:t>
            </a:r>
          </a:p>
        </p:txBody>
      </p:sp>
      <p:sp>
        <p:nvSpPr>
          <p:cNvPr id="3" name="Content Placeholder 2"/>
          <p:cNvSpPr>
            <a:spLocks noGrp="1"/>
          </p:cNvSpPr>
          <p:nvPr>
            <p:ph idx="1"/>
          </p:nvPr>
        </p:nvSpPr>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000" dirty="0">
                <a:solidFill>
                  <a:schemeClr val="bg1"/>
                </a:solidFill>
              </a:rPr>
              <a:t>Independent Auditors Report (pgs. 1-3) </a:t>
            </a:r>
          </a:p>
          <a:p>
            <a:pPr marL="868680" lvl="1" indent="-457200" fontAlgn="auto">
              <a:spcAft>
                <a:spcPts val="0"/>
              </a:spcAft>
              <a:defRPr/>
            </a:pPr>
            <a:r>
              <a:rPr lang="en-US" sz="3000" dirty="0">
                <a:solidFill>
                  <a:schemeClr val="bg1"/>
                </a:solidFill>
              </a:rPr>
              <a:t>Unmodified Audit Opinion </a:t>
            </a:r>
          </a:p>
          <a:p>
            <a:pPr marL="868680" lvl="1" indent="-457200" fontAlgn="auto">
              <a:spcAft>
                <a:spcPts val="0"/>
              </a:spcAft>
              <a:defRPr/>
            </a:pPr>
            <a:r>
              <a:rPr lang="en-US" sz="3000" dirty="0">
                <a:solidFill>
                  <a:schemeClr val="bg1"/>
                </a:solidFill>
              </a:rPr>
              <a:t>“Clean Opinion”</a:t>
            </a:r>
          </a:p>
          <a:p>
            <a:pPr marL="868680" lvl="1" indent="-457200" fontAlgn="auto">
              <a:spcAft>
                <a:spcPts val="0"/>
              </a:spcAft>
              <a:defRPr/>
            </a:pPr>
            <a:r>
              <a:rPr lang="en-US" sz="3000" dirty="0">
                <a:solidFill>
                  <a:schemeClr val="bg1"/>
                </a:solidFill>
              </a:rPr>
              <a:t>All Standard Language</a:t>
            </a:r>
          </a:p>
          <a:p>
            <a:pPr marL="868680" lvl="1" indent="-457200" fontAlgn="auto">
              <a:spcAft>
                <a:spcPts val="0"/>
              </a:spcAft>
              <a:defRPr/>
            </a:pPr>
            <a:endParaRPr lang="en-US" sz="3000" dirty="0">
              <a:solidFill>
                <a:schemeClr val="bg1"/>
              </a:solidFill>
            </a:endParaRPr>
          </a:p>
        </p:txBody>
      </p:sp>
      <p:pic>
        <p:nvPicPr>
          <p:cNvPr id="4" name="Picture 3">
            <a:extLst>
              <a:ext uri="{FF2B5EF4-FFF2-40B4-BE49-F238E27FC236}">
                <a16:creationId xmlns:a16="http://schemas.microsoft.com/office/drawing/2014/main" id="{D37110EE-46CF-0778-CB19-21F6F0F7DE1D}"/>
              </a:ext>
            </a:extLst>
          </p:cNvPr>
          <p:cNvPicPr>
            <a:picLocks noChangeAspect="1"/>
          </p:cNvPicPr>
          <p:nvPr/>
        </p:nvPicPr>
        <p:blipFill>
          <a:blip r:embed="rId2"/>
          <a:stretch>
            <a:fillRect/>
          </a:stretch>
        </p:blipFill>
        <p:spPr>
          <a:xfrm>
            <a:off x="228600" y="254000"/>
            <a:ext cx="2213040" cy="1243692"/>
          </a:xfrm>
          <a:prstGeom prst="rect">
            <a:avLst/>
          </a:prstGeom>
        </p:spPr>
      </p:pic>
    </p:spTree>
    <p:extLst>
      <p:ext uri="{BB962C8B-B14F-4D97-AF65-F5344CB8AC3E}">
        <p14:creationId xmlns:p14="http://schemas.microsoft.com/office/powerpoint/2010/main" val="423831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Full Accrual Basis:</a:t>
            </a:r>
          </a:p>
          <a:p>
            <a:pPr marL="640080" lvl="1" algn="just" fontAlgn="auto">
              <a:spcAft>
                <a:spcPts val="0"/>
              </a:spcAft>
              <a:defRPr/>
            </a:pPr>
            <a:r>
              <a:rPr lang="en-US" sz="2800" dirty="0">
                <a:solidFill>
                  <a:schemeClr val="bg1"/>
                </a:solidFill>
              </a:rPr>
              <a:t>Net position of City is $47,588,717 (pg. 11) at FY22.</a:t>
            </a:r>
          </a:p>
          <a:p>
            <a:pPr marL="640080" lvl="1" algn="just" fontAlgn="auto">
              <a:spcAft>
                <a:spcPts val="0"/>
              </a:spcAft>
              <a:defRPr/>
            </a:pPr>
            <a:r>
              <a:rPr lang="en-US" sz="2800" dirty="0">
                <a:solidFill>
                  <a:schemeClr val="bg1"/>
                </a:solidFill>
              </a:rPr>
              <a:t>Overall, net position of the City increased by $7,684,397 (pg. 12) or 19%. </a:t>
            </a:r>
          </a:p>
          <a:p>
            <a:pPr marL="822642" lvl="2" algn="just" fontAlgn="auto">
              <a:spcAft>
                <a:spcPts val="0"/>
              </a:spcAft>
              <a:defRPr/>
            </a:pPr>
            <a:r>
              <a:rPr lang="en-US" sz="2500" dirty="0">
                <a:solidFill>
                  <a:schemeClr val="bg1"/>
                </a:solidFill>
              </a:rPr>
              <a:t>$4,521,222 of the increase is due to capital grants and contributions from developers.</a:t>
            </a:r>
          </a:p>
          <a:p>
            <a:pPr marL="640080" lvl="1" algn="just" fontAlgn="auto">
              <a:spcAft>
                <a:spcPts val="0"/>
              </a:spcAft>
              <a:defRPr/>
            </a:pPr>
            <a:r>
              <a:rPr lang="en-US" sz="2800" dirty="0">
                <a:solidFill>
                  <a:schemeClr val="bg1"/>
                </a:solidFill>
              </a:rPr>
              <a:t>Unrestricted net position of the City is $8,719,498 (pg. 11) at FY22.  This is an increase of $4,231,928 from FY21.</a:t>
            </a:r>
          </a:p>
          <a:p>
            <a:pPr>
              <a:buNone/>
            </a:pPr>
            <a:endParaRPr lang="en-US" dirty="0"/>
          </a:p>
        </p:txBody>
      </p:sp>
      <p:pic>
        <p:nvPicPr>
          <p:cNvPr id="5" name="Picture 4">
            <a:extLst>
              <a:ext uri="{FF2B5EF4-FFF2-40B4-BE49-F238E27FC236}">
                <a16:creationId xmlns:a16="http://schemas.microsoft.com/office/drawing/2014/main" id="{D87821FD-6A3E-C08C-702A-2EB183A70587}"/>
              </a:ext>
            </a:extLst>
          </p:cNvPr>
          <p:cNvPicPr>
            <a:picLocks noChangeAspect="1"/>
          </p:cNvPicPr>
          <p:nvPr/>
        </p:nvPicPr>
        <p:blipFill>
          <a:blip r:embed="rId2"/>
          <a:stretch>
            <a:fillRect/>
          </a:stretch>
        </p:blipFill>
        <p:spPr>
          <a:xfrm>
            <a:off x="304800" y="203654"/>
            <a:ext cx="2213040" cy="1243692"/>
          </a:xfrm>
          <a:prstGeom prst="rect">
            <a:avLst/>
          </a:prstGeom>
        </p:spPr>
      </p:pic>
    </p:spTree>
    <p:extLst>
      <p:ext uri="{BB962C8B-B14F-4D97-AF65-F5344CB8AC3E}">
        <p14:creationId xmlns:p14="http://schemas.microsoft.com/office/powerpoint/2010/main" val="166562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This is year 8 for GASB Standard #68 – </a:t>
            </a:r>
            <a:r>
              <a:rPr lang="en-US" sz="2800" i="1" dirty="0">
                <a:solidFill>
                  <a:schemeClr val="bg1"/>
                </a:solidFill>
              </a:rPr>
              <a:t>Accounting and Financial Reporting for Pensions</a:t>
            </a:r>
          </a:p>
          <a:p>
            <a:pPr algn="just" fontAlgn="auto">
              <a:spcBef>
                <a:spcPts val="0"/>
              </a:spcBef>
              <a:spcAft>
                <a:spcPts val="0"/>
              </a:spcAft>
              <a:buFont typeface="Wingdings 2"/>
              <a:buChar char=""/>
              <a:defRPr/>
            </a:pPr>
            <a:endParaRPr lang="en-US" sz="2800" i="1"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TMRS has estimated the City’s pension liability to be $652,243 (pg. 11) at FY22.</a:t>
            </a:r>
          </a:p>
          <a:p>
            <a:pPr lvl="1" algn="just" fontAlgn="auto">
              <a:spcBef>
                <a:spcPts val="0"/>
              </a:spcBef>
              <a:spcAft>
                <a:spcPts val="0"/>
              </a:spcAft>
              <a:buFont typeface="Wingdings 2"/>
              <a:buChar char=""/>
              <a:defRPr/>
            </a:pPr>
            <a:endParaRPr lang="en-US" sz="2400"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The Schedule of Changes in Net Pension Liability and Related Ratios (pg. 50) shows the City’s pension is 91% funded at FY22. </a:t>
            </a:r>
          </a:p>
          <a:p>
            <a:pPr>
              <a:buNone/>
            </a:pPr>
            <a:endParaRPr lang="en-US" dirty="0"/>
          </a:p>
        </p:txBody>
      </p:sp>
      <p:pic>
        <p:nvPicPr>
          <p:cNvPr id="5" name="Picture 4">
            <a:extLst>
              <a:ext uri="{FF2B5EF4-FFF2-40B4-BE49-F238E27FC236}">
                <a16:creationId xmlns:a16="http://schemas.microsoft.com/office/drawing/2014/main" id="{1B4FCD10-456E-664C-87B4-19A88F135A31}"/>
              </a:ext>
            </a:extLst>
          </p:cNvPr>
          <p:cNvPicPr>
            <a:picLocks noChangeAspect="1"/>
          </p:cNvPicPr>
          <p:nvPr/>
        </p:nvPicPr>
        <p:blipFill>
          <a:blip r:embed="rId2"/>
          <a:stretch>
            <a:fillRect/>
          </a:stretch>
        </p:blipFill>
        <p:spPr>
          <a:xfrm>
            <a:off x="228600" y="254000"/>
            <a:ext cx="2213040" cy="1243692"/>
          </a:xfrm>
          <a:prstGeom prst="rect">
            <a:avLst/>
          </a:prstGeom>
        </p:spPr>
      </p:pic>
    </p:spTree>
    <p:extLst>
      <p:ext uri="{BB962C8B-B14F-4D97-AF65-F5344CB8AC3E}">
        <p14:creationId xmlns:p14="http://schemas.microsoft.com/office/powerpoint/2010/main" val="223985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This is year 5 for GASB Standard #75 – </a:t>
            </a:r>
            <a:r>
              <a:rPr lang="en-US" sz="2800" i="1" dirty="0">
                <a:solidFill>
                  <a:schemeClr val="bg1"/>
                </a:solidFill>
              </a:rPr>
              <a:t>Accounting and Financial Reporting for Postemployment Benefits Other than Pensions (OPEB)</a:t>
            </a:r>
          </a:p>
          <a:p>
            <a:pPr algn="just" fontAlgn="auto">
              <a:spcBef>
                <a:spcPts val="0"/>
              </a:spcBef>
              <a:spcAft>
                <a:spcPts val="0"/>
              </a:spcAft>
              <a:buFont typeface="Wingdings 2"/>
              <a:buChar char=""/>
              <a:defRPr/>
            </a:pPr>
            <a:endParaRPr lang="en-US" sz="2800" i="1"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TMRS has estimated the City’s OPEB liability to be $133,889 (pg. 11) at FY22.</a:t>
            </a:r>
          </a:p>
          <a:p>
            <a:pPr lvl="1" algn="just" fontAlgn="auto">
              <a:spcBef>
                <a:spcPts val="0"/>
              </a:spcBef>
              <a:spcAft>
                <a:spcPts val="0"/>
              </a:spcAft>
              <a:buFont typeface="Wingdings 2"/>
              <a:buChar char=""/>
              <a:defRPr/>
            </a:pPr>
            <a:endParaRPr lang="en-US" sz="2400" dirty="0">
              <a:solidFill>
                <a:schemeClr val="bg1"/>
              </a:solidFill>
            </a:endParaRPr>
          </a:p>
          <a:p>
            <a:pPr>
              <a:buNone/>
            </a:pPr>
            <a:endParaRPr lang="en-US" dirty="0"/>
          </a:p>
        </p:txBody>
      </p:sp>
      <p:pic>
        <p:nvPicPr>
          <p:cNvPr id="5" name="Picture 4">
            <a:extLst>
              <a:ext uri="{FF2B5EF4-FFF2-40B4-BE49-F238E27FC236}">
                <a16:creationId xmlns:a16="http://schemas.microsoft.com/office/drawing/2014/main" id="{C31F4963-D739-4154-99B7-9901ADF6D0FD}"/>
              </a:ext>
            </a:extLst>
          </p:cNvPr>
          <p:cNvPicPr>
            <a:picLocks noChangeAspect="1"/>
          </p:cNvPicPr>
          <p:nvPr/>
        </p:nvPicPr>
        <p:blipFill>
          <a:blip r:embed="rId3"/>
          <a:stretch>
            <a:fillRect/>
          </a:stretch>
        </p:blipFill>
        <p:spPr>
          <a:xfrm>
            <a:off x="228600" y="203654"/>
            <a:ext cx="2213040" cy="1243692"/>
          </a:xfrm>
          <a:prstGeom prst="rect">
            <a:avLst/>
          </a:prstGeom>
        </p:spPr>
      </p:pic>
    </p:spTree>
    <p:extLst>
      <p:ext uri="{BB962C8B-B14F-4D97-AF65-F5344CB8AC3E}">
        <p14:creationId xmlns:p14="http://schemas.microsoft.com/office/powerpoint/2010/main" val="205522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This is year 1 for GASB Standard #87 – </a:t>
            </a:r>
            <a:r>
              <a:rPr lang="en-US" sz="2800" i="1" dirty="0">
                <a:solidFill>
                  <a:schemeClr val="bg1"/>
                </a:solidFill>
              </a:rPr>
              <a:t>Leases</a:t>
            </a:r>
          </a:p>
          <a:p>
            <a:pPr algn="just" fontAlgn="auto">
              <a:spcBef>
                <a:spcPts val="0"/>
              </a:spcBef>
              <a:spcAft>
                <a:spcPts val="0"/>
              </a:spcAft>
              <a:buFont typeface="Wingdings 2"/>
              <a:buChar char=""/>
              <a:defRPr/>
            </a:pPr>
            <a:r>
              <a:rPr lang="en-US" sz="2800" dirty="0">
                <a:solidFill>
                  <a:schemeClr val="bg1"/>
                </a:solidFill>
              </a:rPr>
              <a:t>The City requested our assistance in evaluating the impact of this statement for FY22. </a:t>
            </a:r>
          </a:p>
          <a:p>
            <a:pPr algn="just" fontAlgn="auto">
              <a:spcBef>
                <a:spcPts val="0"/>
              </a:spcBef>
              <a:spcAft>
                <a:spcPts val="0"/>
              </a:spcAft>
              <a:buFont typeface="Wingdings 2"/>
              <a:buChar char=""/>
              <a:defRPr/>
            </a:pPr>
            <a:endParaRPr lang="en-US" sz="2800" i="1"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The City has a building lease agreement that qualified as a “right to use lease” under the new standard. </a:t>
            </a:r>
          </a:p>
          <a:p>
            <a:pPr lvl="2" algn="just" fontAlgn="auto">
              <a:spcBef>
                <a:spcPts val="0"/>
              </a:spcBef>
              <a:spcAft>
                <a:spcPts val="0"/>
              </a:spcAft>
              <a:buFont typeface="Wingdings 2"/>
              <a:buChar char=""/>
              <a:defRPr/>
            </a:pPr>
            <a:r>
              <a:rPr lang="en-US" sz="2100" dirty="0">
                <a:solidFill>
                  <a:schemeClr val="bg1"/>
                </a:solidFill>
              </a:rPr>
              <a:t>At FYE, the lease liability was $176,305.</a:t>
            </a:r>
          </a:p>
          <a:p>
            <a:pPr lvl="2" algn="just" fontAlgn="auto">
              <a:spcBef>
                <a:spcPts val="0"/>
              </a:spcBef>
              <a:spcAft>
                <a:spcPts val="0"/>
              </a:spcAft>
              <a:buFont typeface="Wingdings 2"/>
              <a:buChar char=""/>
              <a:defRPr/>
            </a:pPr>
            <a:r>
              <a:rPr lang="en-US" sz="2100" dirty="0">
                <a:solidFill>
                  <a:schemeClr val="bg1"/>
                </a:solidFill>
              </a:rPr>
              <a:t>The value of the right to use asset was $210,507, with accumulated amortization of $56,135.</a:t>
            </a:r>
          </a:p>
          <a:p>
            <a:pPr>
              <a:buNone/>
            </a:pPr>
            <a:endParaRPr lang="en-US" dirty="0"/>
          </a:p>
        </p:txBody>
      </p:sp>
      <p:pic>
        <p:nvPicPr>
          <p:cNvPr id="5" name="Picture 4">
            <a:extLst>
              <a:ext uri="{FF2B5EF4-FFF2-40B4-BE49-F238E27FC236}">
                <a16:creationId xmlns:a16="http://schemas.microsoft.com/office/drawing/2014/main" id="{1B4FCD10-456E-664C-87B4-19A88F135A31}"/>
              </a:ext>
            </a:extLst>
          </p:cNvPr>
          <p:cNvPicPr>
            <a:picLocks noChangeAspect="1"/>
          </p:cNvPicPr>
          <p:nvPr/>
        </p:nvPicPr>
        <p:blipFill>
          <a:blip r:embed="rId2"/>
          <a:stretch>
            <a:fillRect/>
          </a:stretch>
        </p:blipFill>
        <p:spPr>
          <a:xfrm>
            <a:off x="228600" y="254000"/>
            <a:ext cx="2213040" cy="1243692"/>
          </a:xfrm>
          <a:prstGeom prst="rect">
            <a:avLst/>
          </a:prstGeom>
        </p:spPr>
      </p:pic>
    </p:spTree>
    <p:extLst>
      <p:ext uri="{BB962C8B-B14F-4D97-AF65-F5344CB8AC3E}">
        <p14:creationId xmlns:p14="http://schemas.microsoft.com/office/powerpoint/2010/main" val="2707830759"/>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12.jpeg"/></Relationships>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6_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5.xml><?xml version="1.0" encoding="utf-8"?>
<a:theme xmlns:a="http://schemas.openxmlformats.org/drawingml/2006/main" name="Found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31995D04410A49B71B52D64ED13347" ma:contentTypeVersion="15" ma:contentTypeDescription="Create a new document." ma:contentTypeScope="" ma:versionID="910c3e9e95cd459c4ceb514941e73b81">
  <xsd:schema xmlns:xsd="http://www.w3.org/2001/XMLSchema" xmlns:xs="http://www.w3.org/2001/XMLSchema" xmlns:p="http://schemas.microsoft.com/office/2006/metadata/properties" xmlns:ns3="a50aa64f-2054-40cf-adb4-d7d6e79be7bf" xmlns:ns4="d129d886-f781-41f8-8f62-9a624522a7d5" targetNamespace="http://schemas.microsoft.com/office/2006/metadata/properties" ma:root="true" ma:fieldsID="eaeb34077673676c1e466aae51392211" ns3:_="" ns4:_="">
    <xsd:import namespace="a50aa64f-2054-40cf-adb4-d7d6e79be7bf"/>
    <xsd:import namespace="d129d886-f781-41f8-8f62-9a624522a7d5"/>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aa64f-2054-40cf-adb4-d7d6e79be7b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129d886-f781-41f8-8f62-9a624522a7d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C1CB9C-92E6-4F34-A4BD-6E9F4B377D76}">
  <ds:schemaRefs>
    <ds:schemaRef ds:uri="http://schemas.microsoft.com/sharepoint/v3/contenttype/forms"/>
  </ds:schemaRefs>
</ds:datastoreItem>
</file>

<file path=customXml/itemProps2.xml><?xml version="1.0" encoding="utf-8"?>
<ds:datastoreItem xmlns:ds="http://schemas.openxmlformats.org/officeDocument/2006/customXml" ds:itemID="{996F41F0-8350-480A-B884-F73706F93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aa64f-2054-40cf-adb4-d7d6e79be7bf"/>
    <ds:schemaRef ds:uri="d129d886-f781-41f8-8f62-9a624522a7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E499D7-786D-427E-B74D-ECC75DD77C66}">
  <ds:schemaRefs>
    <ds:schemaRef ds:uri="http://purl.org/dc/dcmitype/"/>
    <ds:schemaRef ds:uri="a50aa64f-2054-40cf-adb4-d7d6e79be7bf"/>
    <ds:schemaRef ds:uri="http://purl.org/dc/elements/1.1/"/>
    <ds:schemaRef ds:uri="http://schemas.microsoft.com/office/2006/metadata/properties"/>
    <ds:schemaRef ds:uri="d129d886-f781-41f8-8f62-9a624522a7d5"/>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1140</TotalTime>
  <Words>1204</Words>
  <Application>Microsoft Office PowerPoint</Application>
  <PresentationFormat>On-screen Show (4:3)</PresentationFormat>
  <Paragraphs>145</Paragraphs>
  <Slides>18</Slides>
  <Notes>2</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18</vt:i4>
      </vt:variant>
    </vt:vector>
  </HeadingPairs>
  <TitlesOfParts>
    <vt:vector size="33" baseType="lpstr">
      <vt:lpstr>Arial</vt:lpstr>
      <vt:lpstr>Arial Narrow</vt:lpstr>
      <vt:lpstr>Calibri</vt:lpstr>
      <vt:lpstr>Courier New</vt:lpstr>
      <vt:lpstr>Minion Pro</vt:lpstr>
      <vt:lpstr>Minon Pro</vt:lpstr>
      <vt:lpstr>Rockwell</vt:lpstr>
      <vt:lpstr>Times New Roman</vt:lpstr>
      <vt:lpstr>Wingdings</vt:lpstr>
      <vt:lpstr>Wingdings 2</vt:lpstr>
      <vt:lpstr>4_Office Theme</vt:lpstr>
      <vt:lpstr>FSW Powerpoint Presentation</vt:lpstr>
      <vt:lpstr>2_Office Theme</vt:lpstr>
      <vt:lpstr>6_FSW Powerpoint Presentation</vt:lpstr>
      <vt:lpstr>Foundry</vt:lpstr>
      <vt:lpstr>City of Van Alstyne, Texas Annual Financial Report September 30, 2022</vt:lpstr>
      <vt:lpstr>Agenda</vt:lpstr>
      <vt:lpstr>Objectives &amp; Scope of Audit</vt:lpstr>
      <vt:lpstr>Annual Financial Report </vt:lpstr>
      <vt:lpstr>Overview of Audit Results</vt:lpstr>
      <vt:lpstr>Financial Highlights –  Government-Wide Statements</vt:lpstr>
      <vt:lpstr>Financial Highlights –  Government-Wide Statements</vt:lpstr>
      <vt:lpstr>Financial Highlights –  Government-Wide Statements</vt:lpstr>
      <vt:lpstr>Financial Highlights –  Government-Wide Statements</vt:lpstr>
      <vt:lpstr>Financial Highlights –  Fund Statements – General Fund</vt:lpstr>
      <vt:lpstr>Financial Highlights –  Fund Statements – Water &amp; Sewer </vt:lpstr>
      <vt:lpstr>Financial Highlights –  Component Units</vt:lpstr>
      <vt:lpstr>Overview of Audit Results</vt:lpstr>
      <vt:lpstr>Schedule of Audit Findings and Responses </vt:lpstr>
      <vt:lpstr>Required Governance Communications Letter</vt:lpstr>
      <vt:lpstr>Management Recommendations Letter</vt:lpstr>
      <vt:lpstr>Management Recommendations Letter</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Wilson</dc:creator>
  <cp:lastModifiedBy>Jennifer Gould</cp:lastModifiedBy>
  <cp:revision>73</cp:revision>
  <dcterms:created xsi:type="dcterms:W3CDTF">2020-12-09T16:26:31Z</dcterms:created>
  <dcterms:modified xsi:type="dcterms:W3CDTF">2023-08-16T18:24:39Z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0x0101003731995D04410A49B71B52D64ED13347</vt:lpwstr>
  </property>
</Properties>
</file>