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76" r:id="rId4"/>
    <p:sldId id="258" r:id="rId5"/>
    <p:sldId id="260" r:id="rId6"/>
    <p:sldId id="259" r:id="rId7"/>
    <p:sldId id="268" r:id="rId8"/>
    <p:sldId id="261" r:id="rId9"/>
    <p:sldId id="263" r:id="rId10"/>
    <p:sldId id="266" r:id="rId11"/>
    <p:sldId id="272" r:id="rId12"/>
    <p:sldId id="265" r:id="rId13"/>
    <p:sldId id="269" r:id="rId14"/>
    <p:sldId id="264" r:id="rId15"/>
    <p:sldId id="262" r:id="rId16"/>
    <p:sldId id="270" r:id="rId17"/>
    <p:sldId id="273" r:id="rId18"/>
    <p:sldId id="274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4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3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06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63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37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95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23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4DFE-483F-A462-2905-D66334BB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33374-6058-27EF-7432-CB4D6E534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C6556-FA33-1510-7460-14BAA4D3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D0221-E747-443E-A3EF-2907E8E2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5C06B-633A-3155-8081-CA63CD7E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4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7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5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5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6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CB6E37-3D3F-4C56-B60A-A9365FFCF24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2DD104-32B1-4608-9C7D-FDD998BB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5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0CDE-D2AE-F974-0AF1-8EEED3810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0450"/>
            <a:ext cx="9144000" cy="2134169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DISINFECTION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ALSTYNE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7FA15-617F-CCFE-ACF5-B6E7ABC83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7499"/>
            <a:ext cx="9144000" cy="143974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FROM CHLORINE TO CHLORAMINES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SYSTEM DISINFECTANT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14-17, 2023</a:t>
            </a:r>
          </a:p>
        </p:txBody>
      </p:sp>
    </p:spTree>
    <p:extLst>
      <p:ext uri="{BB962C8B-B14F-4D97-AF65-F5344CB8AC3E}">
        <p14:creationId xmlns:p14="http://schemas.microsoft.com/office/powerpoint/2010/main" val="239565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74D3-5D66-8094-B8D0-D1700AA1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365125"/>
            <a:ext cx="10778837" cy="76738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ISSUES IN VAN ALSTYNE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02410-2029-0265-2D62-889C1DB3E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793"/>
            <a:ext cx="10515600" cy="4952170"/>
          </a:xfrm>
        </p:spPr>
        <p:txBody>
          <a:bodyPr>
            <a:normAutofit fontScale="92500" lnSpcReduction="10000"/>
          </a:bodyPr>
          <a:lstStyle/>
          <a:p>
            <a:r>
              <a:rPr lang="en-US" sz="3200" cap="none" dirty="0">
                <a:latin typeface="Times New Roman" panose="02020603050405020304" pitchFamily="18" charset="0"/>
              </a:rPr>
              <a:t>Van Alstyne customers – current concerns about water quality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</a:rPr>
              <a:t>Taste &amp; Odor of water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</a:rPr>
              <a:t>Discoloration of water from tap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</a:rPr>
              <a:t>Many complaints also occur when NTMWD changes to chlorine residual for a short period each year</a:t>
            </a:r>
          </a:p>
          <a:p>
            <a:r>
              <a:rPr lang="en-US" sz="3200" cap="none" dirty="0">
                <a:latin typeface="Times New Roman" panose="02020603050405020304" pitchFamily="18" charset="0"/>
              </a:rPr>
              <a:t>Virtually ALL water </a:t>
            </a:r>
            <a:r>
              <a:rPr lang="en-US" sz="3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3200" cap="none" dirty="0">
                <a:latin typeface="Times New Roman" panose="02020603050405020304" pitchFamily="18" charset="0"/>
              </a:rPr>
              <a:t> issues have occurred in the Georgetown &amp; Mantua developments</a:t>
            </a:r>
          </a:p>
          <a:p>
            <a:r>
              <a:rPr lang="en-US" sz="3200" cap="none" dirty="0">
                <a:latin typeface="Times New Roman" panose="02020603050405020304" pitchFamily="18" charset="0"/>
              </a:rPr>
              <a:t>Efforts to address concerns include conversion to chloramine disinfection for consistency in water supply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73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74D3-5D66-8094-B8D0-D1700AA1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1" y="365126"/>
            <a:ext cx="11023134" cy="725443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vs. concerns – chloramine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02410-2029-0265-2D62-889C1DB3E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70"/>
            <a:ext cx="10515600" cy="5301842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cap="none" dirty="0">
                <a:latin typeface="Times New Roman" panose="02020603050405020304" pitchFamily="18" charset="0"/>
              </a:rPr>
              <a:t>Benefits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</a:rPr>
              <a:t>Conversion will make all water in Van Alstyne system have the same chemistry as water from CGMA – changing CGMA water to chlorine disinfection is possible source of quality issues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</a:rPr>
              <a:t>Disinfectant residual lasts longer in the system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</a:rPr>
              <a:t>Reduced production of disinfection byproducts that are identified carcinogens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</a:rPr>
              <a:t>People generally believe chloramine water has a better taste than chlorine</a:t>
            </a:r>
          </a:p>
          <a:p>
            <a:r>
              <a:rPr lang="en-US" sz="3200" b="1" cap="none" dirty="0">
                <a:latin typeface="Times New Roman" panose="02020603050405020304" pitchFamily="18" charset="0"/>
              </a:rPr>
              <a:t>Concerns Related to Chloramine Conversion</a:t>
            </a:r>
          </a:p>
          <a:p>
            <a:pPr lvl="1"/>
            <a:r>
              <a:rPr lang="en-US" sz="3000" cap="none" dirty="0">
                <a:latin typeface="Times New Roman" panose="02020603050405020304" pitchFamily="18" charset="0"/>
              </a:rPr>
              <a:t>Chloramine is a weaker disinfectant than Chlorine</a:t>
            </a:r>
          </a:p>
          <a:p>
            <a:pPr lvl="1"/>
            <a:r>
              <a:rPr lang="en-US" sz="3000" cap="none" dirty="0">
                <a:latin typeface="Times New Roman" panose="02020603050405020304" pitchFamily="18" charset="0"/>
              </a:rPr>
              <a:t>Presence of excess ammonia can cause Nitrification in pipelines</a:t>
            </a:r>
          </a:p>
          <a:p>
            <a:pPr lvl="2"/>
            <a:r>
              <a:rPr lang="en-US" sz="2800" cap="none" dirty="0">
                <a:latin typeface="Times New Roman" panose="02020603050405020304" pitchFamily="18" charset="0"/>
              </a:rPr>
              <a:t>Can result in taste and odor issues</a:t>
            </a:r>
          </a:p>
          <a:p>
            <a:pPr lvl="2"/>
            <a:r>
              <a:rPr lang="en-US" sz="2800" cap="none" dirty="0">
                <a:latin typeface="Times New Roman" panose="02020603050405020304" pitchFamily="18" charset="0"/>
              </a:rPr>
              <a:t>Can result in release of </a:t>
            </a:r>
            <a:r>
              <a:rPr lang="en-US" sz="2800" cap="none">
                <a:latin typeface="Times New Roman" panose="02020603050405020304" pitchFamily="18" charset="0"/>
              </a:rPr>
              <a:t>organic material </a:t>
            </a:r>
            <a:r>
              <a:rPr lang="en-US" sz="2800" cap="none" dirty="0">
                <a:latin typeface="Times New Roman" panose="02020603050405020304" pitchFamily="18" charset="0"/>
              </a:rPr>
              <a:t>if free ammonia exists in water</a:t>
            </a:r>
          </a:p>
          <a:p>
            <a:pPr lvl="2"/>
            <a:r>
              <a:rPr lang="en-US" sz="2800" cap="none" dirty="0">
                <a:latin typeface="Times New Roman" panose="02020603050405020304" pitchFamily="18" charset="0"/>
              </a:rPr>
              <a:t>People &amp; facilities that perform dialysis cannot utilize chloraminated water – reason for notification prior to implementing the change</a:t>
            </a:r>
          </a:p>
          <a:p>
            <a:endParaRPr lang="en-US" sz="3200" b="1" cap="none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90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E204-0875-47DA-1B2D-C90056E4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60059"/>
            <a:ext cx="10364451" cy="68789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to convert to chloramines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471DB-7959-2C8B-ADEF-7DD78CFE2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947956"/>
            <a:ext cx="10364452" cy="529152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TCEQ requires notice to all customers</a:t>
            </a:r>
          </a:p>
          <a:p>
            <a:pPr lvl="1"/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notification to each customer – exact wording required – minimum 14 days prior to change</a:t>
            </a:r>
          </a:p>
          <a:p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NOTIFICATION – LETTER EMAIL OR HAND DELIVERY</a:t>
            </a:r>
          </a:p>
          <a:p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CUSTOMERS ALSO MUST BE NOTIFIED BEFORE RECEIVING WATER</a:t>
            </a:r>
          </a:p>
          <a:p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DC38C-B833-4AE7-E908-1E80ADC6A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103" y="3191308"/>
            <a:ext cx="9326838" cy="15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00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6136-D52B-2CFC-EB48-C1FF8CE4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27171"/>
            <a:ext cx="10364451" cy="73962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24769-8649-D2B1-F6A7-ECE996DD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132513"/>
            <a:ext cx="10364452" cy="5201175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Alstyne must develop a nitrification action plan – draft plan has been developed</a:t>
            </a:r>
          </a:p>
          <a:p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testing of water required during initial time period of implementation</a:t>
            </a:r>
          </a:p>
          <a:p>
            <a:pPr lvl="1"/>
            <a:r>
              <a:rPr lang="en-US" sz="2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VA staff will be performing extensive testing during implementation of conversion to chloramines</a:t>
            </a:r>
          </a:p>
          <a:p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sampling required as part of nitrification action plan</a:t>
            </a:r>
          </a:p>
          <a:p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notice for all new customers – those opening new accounts</a:t>
            </a:r>
          </a:p>
        </p:txBody>
      </p:sp>
    </p:spTree>
    <p:extLst>
      <p:ext uri="{BB962C8B-B14F-4D97-AF65-F5344CB8AC3E}">
        <p14:creationId xmlns:p14="http://schemas.microsoft.com/office/powerpoint/2010/main" val="3696374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6C97-DC60-963C-E2E0-511442A4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365126"/>
            <a:ext cx="10778837" cy="86805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TO CHLORAMINE DISINFECTION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1F00-B9FC-CC1F-3C47-24093548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572"/>
            <a:ext cx="10515600" cy="478439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Alstyne Well Sites</a:t>
            </a:r>
          </a:p>
          <a:p>
            <a:pPr lvl="1"/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facilities constructed to disinfect with chorine and ammonia creating chloramines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CGMA Water – From NTMWD</a:t>
            </a:r>
          </a:p>
          <a:p>
            <a:pPr lvl="1"/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 water as received with chloramine disinfection</a:t>
            </a:r>
          </a:p>
          <a:p>
            <a:pPr lvl="1"/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facilities added to provide boost to chloramines if required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ready for FULL implementation within days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Alstyne staff discussed procedures with other cities that have implemented chloramines for first time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45948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6C97-DC60-963C-E2E0-511442A4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5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EXPERIENCE OF OTHER CGMA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1F00-B9FC-CC1F-3C47-24093548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517"/>
            <a:ext cx="10515600" cy="474244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conversion to chloramine disinfection</a:t>
            </a:r>
          </a:p>
          <a:p>
            <a:pPr lvl="1"/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 significant water quality issues for several months – color and odor in water</a:t>
            </a:r>
          </a:p>
          <a:p>
            <a:pPr lvl="1"/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Forced to flush water mains for several months</a:t>
            </a:r>
          </a:p>
          <a:p>
            <a:pPr lvl="1"/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Recovered – no longer experiencing issues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 conversion to chloramine disinfection</a:t>
            </a:r>
          </a:p>
          <a:p>
            <a:pPr lvl="1"/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 significant water quality issue for several months – color in water</a:t>
            </a:r>
          </a:p>
          <a:p>
            <a:pPr lvl="1"/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Forced to flush water mains – especially dead-end mains</a:t>
            </a:r>
          </a:p>
          <a:p>
            <a:pPr lvl="1"/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are Better but Howe has not fully acclimated to date</a:t>
            </a:r>
          </a:p>
        </p:txBody>
      </p:sp>
    </p:spTree>
    <p:extLst>
      <p:ext uri="{BB962C8B-B14F-4D97-AF65-F5344CB8AC3E}">
        <p14:creationId xmlns:p14="http://schemas.microsoft.com/office/powerpoint/2010/main" val="1291057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6E2C1-9FAE-EAF8-E5E9-7BF5F42D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85896"/>
            <a:ext cx="10364451" cy="77178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– Van Alstyne potential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8EE8-04D6-ECEB-C3DA-8C8ACE9B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359017"/>
            <a:ext cx="10364452" cy="4966282"/>
          </a:xfrm>
        </p:spPr>
        <p:txBody>
          <a:bodyPr>
            <a:normAutofit/>
          </a:bodyPr>
          <a:lstStyle/>
          <a:p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CHEMISTRY WILL BE DIFFERENT </a:t>
            </a:r>
            <a:r>
              <a:rPr lang="en-US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CHANGE!</a:t>
            </a:r>
          </a:p>
          <a:p>
            <a:pPr lvl="1"/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typically notice immediately any difference in water</a:t>
            </a:r>
          </a:p>
          <a:p>
            <a:pPr lvl="1"/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 and smell of water will be different</a:t>
            </a:r>
          </a:p>
          <a:p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 OF WATER QUALITY IMPACT FOR PERIOD OF TIME</a:t>
            </a:r>
          </a:p>
          <a:p>
            <a:pPr lvl="1"/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will likely have color in it – possibly brown or red</a:t>
            </a:r>
          </a:p>
          <a:p>
            <a:pPr lvl="1"/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crews will be flushing extensively to clear the colored water</a:t>
            </a:r>
          </a:p>
          <a:p>
            <a:pPr lvl="1"/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end mains with low usage will be impacted most</a:t>
            </a:r>
          </a:p>
          <a:p>
            <a:pPr lvl="1"/>
            <a:r>
              <a:rPr lang="en-US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crews will be performing extensive testing of water to ensure safety</a:t>
            </a:r>
          </a:p>
          <a:p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5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E5B4-D7FD-DE8E-73E9-3D27F4F6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9" y="184559"/>
            <a:ext cx="10880435" cy="645951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actions – van Alstyne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71E3-00C5-7300-65CE-369F33011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897622"/>
            <a:ext cx="10364452" cy="5461234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 coordination with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tceq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(ongoing)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 with completion of facilities</a:t>
            </a:r>
          </a:p>
          <a:p>
            <a:pPr lvl="2"/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startup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 with all van Alstyne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Town Hall Meetings - throughout city to communicate change &amp; issues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WITH NEWS MEDIA TO INFORM THEM AND PROVIDE INFORMATION THEY CAN SHARE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AND DELIVER LETTERS FOR ALL CUSTOMERS TO INCLUDE SCHEDULE FOR TOWN HALL MEETINGS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NOTIFY ALL CONTACTS REGARDING CHANGE to chloramines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using chloramines 2-3 weeks after letters are delivered and after town hall meetings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EMAIL ADDRESS FOR CITIZENS TO COMMUNICATE ISSUES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FREQUENTLY ASKED QUESTIONS DOCUMENT</a:t>
            </a:r>
          </a:p>
        </p:txBody>
      </p:sp>
    </p:spTree>
    <p:extLst>
      <p:ext uri="{BB962C8B-B14F-4D97-AF65-F5344CB8AC3E}">
        <p14:creationId xmlns:p14="http://schemas.microsoft.com/office/powerpoint/2010/main" val="3503162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ABB7-7DDD-D171-BAAB-DFFB83BF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3173307"/>
          </a:xfrm>
        </p:spPr>
        <p:txBody>
          <a:bodyPr>
            <a:normAutofit/>
          </a:bodyPr>
          <a:lstStyle/>
          <a:p>
            <a:r>
              <a:rPr lang="en-US" sz="48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72893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CEB1-C754-225D-70C3-B19E16F7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29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ALSTYNE WATER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5BA48-DA5A-A702-0878-73C6AA74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626"/>
            <a:ext cx="10515600" cy="4977337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Alstyne Water Wells</a:t>
            </a:r>
          </a:p>
          <a:p>
            <a:pPr lvl="1"/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Active Wells – 1,3,4,5 – </a:t>
            </a:r>
            <a:r>
              <a:rPr lang="en-US" sz="30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Map)</a:t>
            </a:r>
          </a:p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Collin Grayson Municipal Alliance (CGMA) Pipeline</a:t>
            </a:r>
          </a:p>
          <a:p>
            <a:pPr lvl="1"/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water from the north </a:t>
            </a:r>
            <a:r>
              <a:rPr lang="en-US" sz="30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texas</a:t>
            </a:r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municipal water district (NTMWD)</a:t>
            </a:r>
          </a:p>
          <a:p>
            <a:pPr lvl="1"/>
            <a:r>
              <a:rPr lang="en-US" sz="3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located at site of well 6 (well is inactive) – </a:t>
            </a:r>
            <a:r>
              <a:rPr lang="en-US" sz="30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Map)</a:t>
            </a:r>
          </a:p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in Van Alstyne requires additional supply from the CGMA water main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320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5AFFC8-F0C4-C545-FD8F-84FAB0F36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2190" y="277838"/>
            <a:ext cx="5123316" cy="63023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5FEDD0-1631-5CD1-0537-8CD793F0BB8A}"/>
              </a:ext>
            </a:extLst>
          </p:cNvPr>
          <p:cNvSpPr txBox="1"/>
          <p:nvPr/>
        </p:nvSpPr>
        <p:spPr>
          <a:xfrm>
            <a:off x="1431637" y="1856509"/>
            <a:ext cx="3269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of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Alstyne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Sites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9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8724-1050-8D8D-95DD-FA196EA5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8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DISINFECTION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C740E-2A76-0EB7-30AE-5E1393225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681"/>
            <a:ext cx="10515600" cy="5019283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Water historically has no harmful substances &amp; has been a drinking water supply without treatment for many centuries</a:t>
            </a:r>
          </a:p>
          <a:p>
            <a:pPr lvl="1"/>
            <a:r>
              <a:rPr lang="en-US" sz="3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Disinfection required for distribution systems</a:t>
            </a:r>
          </a:p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Water typically contains small amounts of harmful pathogens and bacteria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Cryptosporidium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Giardia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E-Coli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Legionella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85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6C97-DC60-963C-E2E0-511442A4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DISINFECTION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1F00-B9FC-CC1F-3C47-24093548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238"/>
            <a:ext cx="10515600" cy="49857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Disinfection includes 2 Parts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Disinfection - Initial removal of harmful bacteria &amp; pathogens contained in water after removing water from source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Disinfection - Maintaining safety of water throughout the distribution system – water is pumped into pipes that deliver to customers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895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6C97-DC60-963C-E2E0-511442A4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81"/>
            <a:ext cx="10515600" cy="788565"/>
          </a:xfrm>
        </p:spPr>
        <p:txBody>
          <a:bodyPr/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TYPES/METHODS OF DISINFECTION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1F00-B9FC-CC1F-3C47-24093548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514"/>
            <a:ext cx="10515600" cy="526828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Ozone Disinfection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disinfection for primary treatment of surface water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by NTMWD for primary disinfection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removal – filter bacteria and pathogens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Ultrafiltration Membranes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Microfiltration filters</a:t>
            </a:r>
          </a:p>
          <a:p>
            <a:endParaRPr lang="en-US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7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ADD1-E04A-4AE8-D606-4C5EADFB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14037"/>
            <a:ext cx="10364451" cy="84050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TYPES/METHODS OF DISINFECTION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A5AB-756A-83DF-36F6-34705E3C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154545"/>
            <a:ext cx="10364452" cy="512880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effective on all harmful bacteria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very quickly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Dissipates over time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Chloramines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on all harmful bacteria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longer residual life than Chlorine</a:t>
            </a:r>
          </a:p>
          <a:p>
            <a:pPr lvl="1"/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maintain disinfection residual by NTMWD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607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6C97-DC60-963C-E2E0-511442A4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057"/>
          </a:xfrm>
        </p:spPr>
        <p:txBody>
          <a:bodyPr/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DISINFECTION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1F00-B9FC-CC1F-3C47-24093548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017"/>
            <a:ext cx="10515600" cy="488239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 first used in 1908 in New Jersey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throughout US in 1930s</a:t>
            </a:r>
          </a:p>
          <a:p>
            <a:pPr lvl="1"/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water sources became more prevalent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Chloramine first popular in 1930s</a:t>
            </a:r>
          </a:p>
          <a:p>
            <a:pPr lvl="1"/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Became more popular beginning in 1970s as systems became larger &amp; analysis techniques improved to identify previously unknown constituents including Disinfection Byproducts</a:t>
            </a:r>
          </a:p>
          <a:p>
            <a:pPr lvl="1"/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45% of US Population served by public water supplies using Chloramine – approximately 30% of systems</a:t>
            </a:r>
          </a:p>
          <a:p>
            <a:endParaRPr lang="en-US" sz="2600" cap="none" dirty="0"/>
          </a:p>
        </p:txBody>
      </p:sp>
    </p:spTree>
    <p:extLst>
      <p:ext uri="{BB962C8B-B14F-4D97-AF65-F5344CB8AC3E}">
        <p14:creationId xmlns:p14="http://schemas.microsoft.com/office/powerpoint/2010/main" val="19890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6C97-DC60-963C-E2E0-511442A45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331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DISINFECTION IN VAN ALSTYNE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1F00-B9FC-CC1F-3C47-24093548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070"/>
            <a:ext cx="10515600" cy="5010893"/>
          </a:xfrm>
        </p:spPr>
        <p:txBody>
          <a:bodyPr>
            <a:normAutofit fontScale="85000" lnSpcReduction="10000"/>
          </a:bodyPr>
          <a:lstStyle/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Alstyne Wells</a:t>
            </a:r>
          </a:p>
          <a:p>
            <a:pPr lvl="1"/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 – Primary &amp; Secondary Disinfection – All Wells</a:t>
            </a:r>
          </a:p>
          <a:p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CGMA Water Service (from NTMWD)</a:t>
            </a: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3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Ozone as Primary Disinfection at Water Treatment Plant</a:t>
            </a:r>
          </a:p>
          <a:p>
            <a:pPr lvl="1"/>
            <a:r>
              <a:rPr lang="en-US" sz="33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Chloramine as Secondary Disinfection for Maintaining Residual – arrives in Van Alstyne</a:t>
            </a:r>
          </a:p>
          <a:p>
            <a:pPr lvl="1"/>
            <a:r>
              <a:rPr lang="en-US" sz="33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Alstyne currently uses Chlorine to convert Chloramine to Free Chlorine prior to pumping to match VA sources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938650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Override1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27537E"/>
    </a:dk2>
    <a:lt2>
      <a:srgbClr val="AABED7"/>
    </a:lt2>
    <a:accent1>
      <a:srgbClr val="E34B7A"/>
    </a:accent1>
    <a:accent2>
      <a:srgbClr val="AC339A"/>
    </a:accent2>
    <a:accent3>
      <a:srgbClr val="6953B7"/>
    </a:accent3>
    <a:accent4>
      <a:srgbClr val="1D7EAB"/>
    </a:accent4>
    <a:accent5>
      <a:srgbClr val="43AFD6"/>
    </a:accent5>
    <a:accent6>
      <a:srgbClr val="DE85E1"/>
    </a:accent6>
    <a:hlink>
      <a:srgbClr val="ED87A6"/>
    </a:hlink>
    <a:folHlink>
      <a:srgbClr val="C99EAC"/>
    </a:folHlink>
  </a:clrScheme>
</a:themeOverride>
</file>

<file path=ppt/theme/themeOverride2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27537E"/>
    </a:dk2>
    <a:lt2>
      <a:srgbClr val="AABED7"/>
    </a:lt2>
    <a:accent1>
      <a:srgbClr val="E34B7A"/>
    </a:accent1>
    <a:accent2>
      <a:srgbClr val="AC339A"/>
    </a:accent2>
    <a:accent3>
      <a:srgbClr val="6953B7"/>
    </a:accent3>
    <a:accent4>
      <a:srgbClr val="1D7EAB"/>
    </a:accent4>
    <a:accent5>
      <a:srgbClr val="43AFD6"/>
    </a:accent5>
    <a:accent6>
      <a:srgbClr val="DE85E1"/>
    </a:accent6>
    <a:hlink>
      <a:srgbClr val="ED87A6"/>
    </a:hlink>
    <a:folHlink>
      <a:srgbClr val="C99EAC"/>
    </a:folHlink>
  </a:clrScheme>
</a:themeOverride>
</file>

<file path=ppt/theme/themeOverride3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27537E"/>
    </a:dk2>
    <a:lt2>
      <a:srgbClr val="AABED7"/>
    </a:lt2>
    <a:accent1>
      <a:srgbClr val="E34B7A"/>
    </a:accent1>
    <a:accent2>
      <a:srgbClr val="AC339A"/>
    </a:accent2>
    <a:accent3>
      <a:srgbClr val="6953B7"/>
    </a:accent3>
    <a:accent4>
      <a:srgbClr val="1D7EAB"/>
    </a:accent4>
    <a:accent5>
      <a:srgbClr val="43AFD6"/>
    </a:accent5>
    <a:accent6>
      <a:srgbClr val="DE85E1"/>
    </a:accent6>
    <a:hlink>
      <a:srgbClr val="ED87A6"/>
    </a:hlink>
    <a:folHlink>
      <a:srgbClr val="C99EAC"/>
    </a:folHlink>
  </a:clrScheme>
</a:themeOverride>
</file>

<file path=ppt/theme/themeOverride4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27537E"/>
    </a:dk2>
    <a:lt2>
      <a:srgbClr val="AABED7"/>
    </a:lt2>
    <a:accent1>
      <a:srgbClr val="E34B7A"/>
    </a:accent1>
    <a:accent2>
      <a:srgbClr val="AC339A"/>
    </a:accent2>
    <a:accent3>
      <a:srgbClr val="6953B7"/>
    </a:accent3>
    <a:accent4>
      <a:srgbClr val="1D7EAB"/>
    </a:accent4>
    <a:accent5>
      <a:srgbClr val="43AFD6"/>
    </a:accent5>
    <a:accent6>
      <a:srgbClr val="DE85E1"/>
    </a:accent6>
    <a:hlink>
      <a:srgbClr val="ED87A6"/>
    </a:hlink>
    <a:folHlink>
      <a:srgbClr val="C99EAC"/>
    </a:folHlink>
  </a:clrScheme>
</a:themeOverride>
</file>

<file path=ppt/theme/themeOverride5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27537E"/>
    </a:dk2>
    <a:lt2>
      <a:srgbClr val="AABED7"/>
    </a:lt2>
    <a:accent1>
      <a:srgbClr val="E34B7A"/>
    </a:accent1>
    <a:accent2>
      <a:srgbClr val="AC339A"/>
    </a:accent2>
    <a:accent3>
      <a:srgbClr val="6953B7"/>
    </a:accent3>
    <a:accent4>
      <a:srgbClr val="1D7EAB"/>
    </a:accent4>
    <a:accent5>
      <a:srgbClr val="43AFD6"/>
    </a:accent5>
    <a:accent6>
      <a:srgbClr val="DE85E1"/>
    </a:accent6>
    <a:hlink>
      <a:srgbClr val="ED87A6"/>
    </a:hlink>
    <a:folHlink>
      <a:srgbClr val="C99EAC"/>
    </a:folHlink>
  </a:clrScheme>
</a:themeOverride>
</file>

<file path=ppt/theme/themeOverride6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27537E"/>
    </a:dk2>
    <a:lt2>
      <a:srgbClr val="AABED7"/>
    </a:lt2>
    <a:accent1>
      <a:srgbClr val="E34B7A"/>
    </a:accent1>
    <a:accent2>
      <a:srgbClr val="AC339A"/>
    </a:accent2>
    <a:accent3>
      <a:srgbClr val="6953B7"/>
    </a:accent3>
    <a:accent4>
      <a:srgbClr val="1D7EAB"/>
    </a:accent4>
    <a:accent5>
      <a:srgbClr val="43AFD6"/>
    </a:accent5>
    <a:accent6>
      <a:srgbClr val="DE85E1"/>
    </a:accent6>
    <a:hlink>
      <a:srgbClr val="ED87A6"/>
    </a:hlink>
    <a:folHlink>
      <a:srgbClr val="C99EAC"/>
    </a:folHlink>
  </a:clrScheme>
</a:themeOverride>
</file>

<file path=ppt/theme/themeOverride7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27537E"/>
    </a:dk2>
    <a:lt2>
      <a:srgbClr val="AABED7"/>
    </a:lt2>
    <a:accent1>
      <a:srgbClr val="E34B7A"/>
    </a:accent1>
    <a:accent2>
      <a:srgbClr val="AC339A"/>
    </a:accent2>
    <a:accent3>
      <a:srgbClr val="6953B7"/>
    </a:accent3>
    <a:accent4>
      <a:srgbClr val="1D7EAB"/>
    </a:accent4>
    <a:accent5>
      <a:srgbClr val="43AFD6"/>
    </a:accent5>
    <a:accent6>
      <a:srgbClr val="DE85E1"/>
    </a:accent6>
    <a:hlink>
      <a:srgbClr val="ED87A6"/>
    </a:hlink>
    <a:folHlink>
      <a:srgbClr val="C99EA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2912</TotalTime>
  <Words>1001</Words>
  <Application>Microsoft Office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Tw Cen MT</vt:lpstr>
      <vt:lpstr>Droplet</vt:lpstr>
      <vt:lpstr>WATER DISINFECTION VAN ALSTYNE</vt:lpstr>
      <vt:lpstr>VAN ALSTYNE WATER SUPPLY</vt:lpstr>
      <vt:lpstr>PowerPoint Presentation</vt:lpstr>
      <vt:lpstr>NEED FOR DISINFECTION</vt:lpstr>
      <vt:lpstr>WHAT IS DISINFECTION</vt:lpstr>
      <vt:lpstr>TYPES/METHODS OF DISINFECTION</vt:lpstr>
      <vt:lpstr>TYPES/METHODS OF DISINFECTION</vt:lpstr>
      <vt:lpstr>HISTORY OF DISINFECTION</vt:lpstr>
      <vt:lpstr>CURRENT DISINFECTION IN VAN ALSTYNE</vt:lpstr>
      <vt:lpstr>WATER QUALITY ISSUES IN VAN ALSTYNE</vt:lpstr>
      <vt:lpstr>Benefits vs. concerns – chloramine conversion</vt:lpstr>
      <vt:lpstr>Process to convert to chloramines</vt:lpstr>
      <vt:lpstr>ADDITIONAL REQUIREMENTS</vt:lpstr>
      <vt:lpstr>CONVERSION TO CHLORAMINE DISINFECTION</vt:lpstr>
      <vt:lpstr>EXPERIENCE OF OTHER CGMA CUSTOMERS</vt:lpstr>
      <vt:lpstr>DISCUSSION – Van Alstyne potential issues</vt:lpstr>
      <vt:lpstr>Recommended actions – van Alstyne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Johnson</dc:creator>
  <cp:lastModifiedBy>Bob Johnson</cp:lastModifiedBy>
  <cp:revision>18</cp:revision>
  <cp:lastPrinted>2023-07-05T18:13:02Z</cp:lastPrinted>
  <dcterms:created xsi:type="dcterms:W3CDTF">2023-07-03T10:57:08Z</dcterms:created>
  <dcterms:modified xsi:type="dcterms:W3CDTF">2024-05-23T13:46:53Z</dcterms:modified>
</cp:coreProperties>
</file>